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9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2D0F"/>
    <a:srgbClr val="BA6E57"/>
    <a:srgbClr val="AB4D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3BA398-3E36-4093-9BCD-83C6202A0124}" v="18" dt="2020-05-29T08:14:47.2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4" d="100"/>
          <a:sy n="84" d="100"/>
        </p:scale>
        <p:origin x="-3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59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6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bestyén Lilla Anna" userId="39b89067-87a6-4b2c-b3af-0b2d109e3f27" providerId="ADAL" clId="{313BA398-3E36-4093-9BCD-83C6202A0124}"/>
    <pc:docChg chg="undo custSel addSld delSld modSld sldOrd">
      <pc:chgData name="Sebestyén Lilla Anna" userId="39b89067-87a6-4b2c-b3af-0b2d109e3f27" providerId="ADAL" clId="{313BA398-3E36-4093-9BCD-83C6202A0124}" dt="2020-05-29T08:15:20.446" v="76" actId="2696"/>
      <pc:docMkLst>
        <pc:docMk/>
      </pc:docMkLst>
      <pc:sldChg chg="addSp delSp modSp">
        <pc:chgData name="Sebestyén Lilla Anna" userId="39b89067-87a6-4b2c-b3af-0b2d109e3f27" providerId="ADAL" clId="{313BA398-3E36-4093-9BCD-83C6202A0124}" dt="2020-05-29T08:12:10.451" v="22"/>
        <pc:sldMkLst>
          <pc:docMk/>
          <pc:sldMk cId="1729917874" sldId="260"/>
        </pc:sldMkLst>
        <pc:picChg chg="add del">
          <ac:chgData name="Sebestyén Lilla Anna" userId="39b89067-87a6-4b2c-b3af-0b2d109e3f27" providerId="ADAL" clId="{313BA398-3E36-4093-9BCD-83C6202A0124}" dt="2020-05-29T08:11:55.644" v="16"/>
          <ac:picMkLst>
            <pc:docMk/>
            <pc:sldMk cId="1729917874" sldId="260"/>
            <ac:picMk id="5" creationId="{E8B808CF-F75D-4DD9-8728-DBED1CFFB003}"/>
          </ac:picMkLst>
        </pc:picChg>
        <pc:picChg chg="add del mod">
          <ac:chgData name="Sebestyén Lilla Anna" userId="39b89067-87a6-4b2c-b3af-0b2d109e3f27" providerId="ADAL" clId="{313BA398-3E36-4093-9BCD-83C6202A0124}" dt="2020-05-29T08:12:10.451" v="22"/>
          <ac:picMkLst>
            <pc:docMk/>
            <pc:sldMk cId="1729917874" sldId="260"/>
            <ac:picMk id="7" creationId="{80FA7BFF-3157-4578-BA45-873AB79D4A2E}"/>
          </ac:picMkLst>
        </pc:picChg>
      </pc:sldChg>
      <pc:sldChg chg="addSp delSp modSp add ord">
        <pc:chgData name="Sebestyén Lilla Anna" userId="39b89067-87a6-4b2c-b3af-0b2d109e3f27" providerId="ADAL" clId="{313BA398-3E36-4093-9BCD-83C6202A0124}" dt="2020-05-29T08:14:11.968" v="60" actId="931"/>
        <pc:sldMkLst>
          <pc:docMk/>
          <pc:sldMk cId="853583743" sldId="262"/>
        </pc:sldMkLst>
        <pc:spChg chg="mod">
          <ac:chgData name="Sebestyén Lilla Anna" userId="39b89067-87a6-4b2c-b3af-0b2d109e3f27" providerId="ADAL" clId="{313BA398-3E36-4093-9BCD-83C6202A0124}" dt="2020-05-29T08:11:29.381" v="9" actId="20577"/>
          <ac:spMkLst>
            <pc:docMk/>
            <pc:sldMk cId="853583743" sldId="262"/>
            <ac:spMk id="2" creationId="{538396A8-5D74-48C6-9E77-E425E7294716}"/>
          </ac:spMkLst>
        </pc:spChg>
        <pc:spChg chg="add del">
          <ac:chgData name="Sebestyén Lilla Anna" userId="39b89067-87a6-4b2c-b3af-0b2d109e3f27" providerId="ADAL" clId="{313BA398-3E36-4093-9BCD-83C6202A0124}" dt="2020-05-29T08:14:11.968" v="60" actId="931"/>
          <ac:spMkLst>
            <pc:docMk/>
            <pc:sldMk cId="853583743" sldId="262"/>
            <ac:spMk id="3" creationId="{423748A1-289C-4FAB-B675-E58506FD2C7A}"/>
          </ac:spMkLst>
        </pc:spChg>
        <pc:picChg chg="add del mod">
          <ac:chgData name="Sebestyén Lilla Anna" userId="39b89067-87a6-4b2c-b3af-0b2d109e3f27" providerId="ADAL" clId="{313BA398-3E36-4093-9BCD-83C6202A0124}" dt="2020-05-29T08:11:49.700" v="14" actId="931"/>
          <ac:picMkLst>
            <pc:docMk/>
            <pc:sldMk cId="853583743" sldId="262"/>
            <ac:picMk id="5" creationId="{F09081B1-5DD1-4BAE-898E-5875C92B3AC1}"/>
          </ac:picMkLst>
        </pc:picChg>
        <pc:picChg chg="add mod">
          <ac:chgData name="Sebestyén Lilla Anna" userId="39b89067-87a6-4b2c-b3af-0b2d109e3f27" providerId="ADAL" clId="{313BA398-3E36-4093-9BCD-83C6202A0124}" dt="2020-05-29T08:12:23.803" v="28" actId="1076"/>
          <ac:picMkLst>
            <pc:docMk/>
            <pc:sldMk cId="853583743" sldId="262"/>
            <ac:picMk id="6" creationId="{A8744A62-B0DE-4F7A-A637-522BA87884A9}"/>
          </ac:picMkLst>
        </pc:picChg>
        <pc:picChg chg="add del">
          <ac:chgData name="Sebestyén Lilla Anna" userId="39b89067-87a6-4b2c-b3af-0b2d109e3f27" providerId="ADAL" clId="{313BA398-3E36-4093-9BCD-83C6202A0124}" dt="2020-05-29T08:12:40.241" v="30" actId="478"/>
          <ac:picMkLst>
            <pc:docMk/>
            <pc:sldMk cId="853583743" sldId="262"/>
            <ac:picMk id="7" creationId="{DB14EF5B-7B46-4ED8-B017-55EDC0278CD0}"/>
          </ac:picMkLst>
        </pc:picChg>
        <pc:picChg chg="add">
          <ac:chgData name="Sebestyén Lilla Anna" userId="39b89067-87a6-4b2c-b3af-0b2d109e3f27" providerId="ADAL" clId="{313BA398-3E36-4093-9BCD-83C6202A0124}" dt="2020-05-29T08:12:48.907" v="31"/>
          <ac:picMkLst>
            <pc:docMk/>
            <pc:sldMk cId="853583743" sldId="262"/>
            <ac:picMk id="8" creationId="{44F19B2C-C23E-44FA-9E8A-90ED394113C3}"/>
          </ac:picMkLst>
        </pc:picChg>
        <pc:picChg chg="add del mod">
          <ac:chgData name="Sebestyén Lilla Anna" userId="39b89067-87a6-4b2c-b3af-0b2d109e3f27" providerId="ADAL" clId="{313BA398-3E36-4093-9BCD-83C6202A0124}" dt="2020-05-29T08:14:11.968" v="60" actId="931"/>
          <ac:picMkLst>
            <pc:docMk/>
            <pc:sldMk cId="853583743" sldId="262"/>
            <ac:picMk id="10" creationId="{18BFB17C-26B0-4156-8B7A-0587F8242088}"/>
          </ac:picMkLst>
        </pc:picChg>
      </pc:sldChg>
      <pc:sldChg chg="addSp delSp modSp add">
        <pc:chgData name="Sebestyén Lilla Anna" userId="39b89067-87a6-4b2c-b3af-0b2d109e3f27" providerId="ADAL" clId="{313BA398-3E36-4093-9BCD-83C6202A0124}" dt="2020-05-29T08:15:10.152" v="75" actId="1076"/>
        <pc:sldMkLst>
          <pc:docMk/>
          <pc:sldMk cId="2823549913" sldId="263"/>
        </pc:sldMkLst>
        <pc:spChg chg="mod">
          <ac:chgData name="Sebestyén Lilla Anna" userId="39b89067-87a6-4b2c-b3af-0b2d109e3f27" providerId="ADAL" clId="{313BA398-3E36-4093-9BCD-83C6202A0124}" dt="2020-05-29T08:13:16.273" v="50" actId="20577"/>
          <ac:spMkLst>
            <pc:docMk/>
            <pc:sldMk cId="2823549913" sldId="263"/>
            <ac:spMk id="2" creationId="{538396A8-5D74-48C6-9E77-E425E7294716}"/>
          </ac:spMkLst>
        </pc:spChg>
        <pc:picChg chg="del">
          <ac:chgData name="Sebestyén Lilla Anna" userId="39b89067-87a6-4b2c-b3af-0b2d109e3f27" providerId="ADAL" clId="{313BA398-3E36-4093-9BCD-83C6202A0124}" dt="2020-05-29T08:13:51.042" v="51" actId="478"/>
          <ac:picMkLst>
            <pc:docMk/>
            <pc:sldMk cId="2823549913" sldId="263"/>
            <ac:picMk id="6" creationId="{A8744A62-B0DE-4F7A-A637-522BA87884A9}"/>
          </ac:picMkLst>
        </pc:picChg>
        <pc:picChg chg="add mod">
          <ac:chgData name="Sebestyén Lilla Anna" userId="39b89067-87a6-4b2c-b3af-0b2d109e3f27" providerId="ADAL" clId="{313BA398-3E36-4093-9BCD-83C6202A0124}" dt="2020-05-29T08:15:10.152" v="75" actId="1076"/>
          <ac:picMkLst>
            <pc:docMk/>
            <pc:sldMk cId="2823549913" sldId="263"/>
            <ac:picMk id="7" creationId="{E27E65FA-2C0B-4E80-8D34-E7A281FAABB4}"/>
          </ac:picMkLst>
        </pc:picChg>
      </pc:sldChg>
      <pc:sldChg chg="addSp delSp modSp add del">
        <pc:chgData name="Sebestyén Lilla Anna" userId="39b89067-87a6-4b2c-b3af-0b2d109e3f27" providerId="ADAL" clId="{313BA398-3E36-4093-9BCD-83C6202A0124}" dt="2020-05-29T08:15:20.446" v="76" actId="2696"/>
        <pc:sldMkLst>
          <pc:docMk/>
          <pc:sldMk cId="671214943" sldId="264"/>
        </pc:sldMkLst>
        <pc:picChg chg="add del mod">
          <ac:chgData name="Sebestyén Lilla Anna" userId="39b89067-87a6-4b2c-b3af-0b2d109e3f27" providerId="ADAL" clId="{313BA398-3E36-4093-9BCD-83C6202A0124}" dt="2020-05-29T08:14:43.493" v="66"/>
          <ac:picMkLst>
            <pc:docMk/>
            <pc:sldMk cId="671214943" sldId="264"/>
            <ac:picMk id="3" creationId="{30B4164A-FA86-416D-B0DA-85270C93869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7C816E0C-496C-4730-A595-DD89CB2B4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98690" y="844510"/>
            <a:ext cx="3710018" cy="4169749"/>
          </a:xfrm>
        </p:spPr>
        <p:txBody>
          <a:bodyPr>
            <a:normAutofit/>
          </a:bodyPr>
          <a:lstStyle/>
          <a:p>
            <a:r>
              <a:rPr lang="hu-HU" sz="4400" dirty="0" smtClean="0"/>
              <a:t>Játékelmélet</a:t>
            </a:r>
            <a:endParaRPr lang="hu-HU" sz="4400" dirty="0"/>
          </a:p>
        </p:txBody>
      </p:sp>
      <p:sp>
        <p:nvSpPr>
          <p:cNvPr id="3" name="Alcím 2">
            <a:extLst>
              <a:ext uri="{FF2B5EF4-FFF2-40B4-BE49-F238E27FC236}">
                <a16:creationId xmlns="" xmlns:a16="http://schemas.microsoft.com/office/drawing/2014/main" id="{E753303A-C283-4EB4-B459-E6490B7C14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98690" y="5097928"/>
            <a:ext cx="3710018" cy="915561"/>
          </a:xfrm>
        </p:spPr>
        <p:txBody>
          <a:bodyPr>
            <a:normAutofit/>
          </a:bodyPr>
          <a:lstStyle/>
          <a:p>
            <a:r>
              <a:rPr lang="hu-HU" dirty="0" smtClean="0"/>
              <a:t>Kétszemélyes zéróösszegű játékok</a:t>
            </a:r>
            <a:endParaRPr lang="hu-HU" dirty="0"/>
          </a:p>
        </p:txBody>
      </p:sp>
      <p:pic>
        <p:nvPicPr>
          <p:cNvPr id="6" name="Kép 5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37B5BA7-6C2C-40C1-9DB5-46C1FB1F2A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83" r="6897" b="-2"/>
          <a:stretch/>
        </p:blipFill>
        <p:spPr>
          <a:xfrm>
            <a:off x="6095998" y="-20965"/>
            <a:ext cx="6096002" cy="6878965"/>
          </a:xfrm>
          <a:prstGeom prst="rect">
            <a:avLst/>
          </a:prstGeom>
        </p:spPr>
      </p:pic>
      <p:pic>
        <p:nvPicPr>
          <p:cNvPr id="31" name="Kép 30">
            <a:extLst>
              <a:ext uri="{FF2B5EF4-FFF2-40B4-BE49-F238E27FC236}">
                <a16:creationId xmlns="" xmlns:a16="http://schemas.microsoft.com/office/drawing/2014/main" id="{604C319A-96A9-4EB2-9DA5-937D238655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8" y="216426"/>
            <a:ext cx="3046662" cy="865618"/>
          </a:xfrm>
          <a:prstGeom prst="rect">
            <a:avLst/>
          </a:prstGeom>
        </p:spPr>
      </p:pic>
      <p:sp>
        <p:nvSpPr>
          <p:cNvPr id="32" name="Folyamatábra: Kézi adatbevitel 31">
            <a:extLst>
              <a:ext uri="{FF2B5EF4-FFF2-40B4-BE49-F238E27FC236}">
                <a16:creationId xmlns="" xmlns:a16="http://schemas.microsoft.com/office/drawing/2014/main" id="{49C9D3B0-452B-443D-8F36-9D2AC811C586}"/>
              </a:ext>
            </a:extLst>
          </p:cNvPr>
          <p:cNvSpPr/>
          <p:nvPr/>
        </p:nvSpPr>
        <p:spPr>
          <a:xfrm rot="10800000">
            <a:off x="-1066384" y="0"/>
            <a:ext cx="2804559" cy="7334250"/>
          </a:xfrm>
          <a:prstGeom prst="flowChartManualInpu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33" name="Folyamatábra: Kézi adatbevitel 32">
            <a:extLst>
              <a:ext uri="{FF2B5EF4-FFF2-40B4-BE49-F238E27FC236}">
                <a16:creationId xmlns="" xmlns:a16="http://schemas.microsoft.com/office/drawing/2014/main" id="{97CB92EA-4732-40F6-BD07-E9181E1D651E}"/>
              </a:ext>
            </a:extLst>
          </p:cNvPr>
          <p:cNvSpPr/>
          <p:nvPr/>
        </p:nvSpPr>
        <p:spPr>
          <a:xfrm rot="10800000">
            <a:off x="-1487000" y="-314836"/>
            <a:ext cx="2664519" cy="7040890"/>
          </a:xfrm>
          <a:prstGeom prst="flowChartManualInpu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7611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grpSp>
        <p:nvGrpSpPr>
          <p:cNvPr id="14" name="Csoportba foglalás 13"/>
          <p:cNvGrpSpPr/>
          <p:nvPr/>
        </p:nvGrpSpPr>
        <p:grpSpPr>
          <a:xfrm>
            <a:off x="4341231" y="2686035"/>
            <a:ext cx="4259179" cy="4171965"/>
            <a:chOff x="3573380" y="1130969"/>
            <a:chExt cx="4259179" cy="4171965"/>
          </a:xfrm>
        </p:grpSpPr>
        <p:cxnSp>
          <p:nvCxnSpPr>
            <p:cNvPr id="10" name="Egyenes összekötő nyíllal 9"/>
            <p:cNvCxnSpPr/>
            <p:nvPr/>
          </p:nvCxnSpPr>
          <p:spPr>
            <a:xfrm>
              <a:off x="3573380" y="3417529"/>
              <a:ext cx="425917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gyenes összekötő nyíllal 17"/>
            <p:cNvCxnSpPr/>
            <p:nvPr/>
          </p:nvCxnSpPr>
          <p:spPr>
            <a:xfrm flipV="1">
              <a:off x="3725780" y="1130969"/>
              <a:ext cx="0" cy="41719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Egyenes összekötő 19"/>
          <p:cNvCxnSpPr/>
          <p:nvPr/>
        </p:nvCxnSpPr>
        <p:spPr>
          <a:xfrm>
            <a:off x="4500442" y="4292582"/>
            <a:ext cx="2548326" cy="6800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gyenes összekötő 22"/>
          <p:cNvCxnSpPr/>
          <p:nvPr/>
        </p:nvCxnSpPr>
        <p:spPr>
          <a:xfrm flipV="1">
            <a:off x="4493630" y="3692307"/>
            <a:ext cx="2555138" cy="279271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églalap 25"/>
              <p:cNvSpPr/>
              <p:nvPr/>
            </p:nvSpPr>
            <p:spPr>
              <a:xfrm>
                <a:off x="3899970" y="6270874"/>
                <a:ext cx="5501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−5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26" name="Téglalap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9970" y="6270874"/>
                <a:ext cx="550151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églalap 26"/>
              <p:cNvSpPr/>
              <p:nvPr/>
            </p:nvSpPr>
            <p:spPr>
              <a:xfrm>
                <a:off x="3982540" y="3507641"/>
                <a:ext cx="3770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27" name="Téglalap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2540" y="3507641"/>
                <a:ext cx="377026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églalap 27"/>
              <p:cNvSpPr/>
              <p:nvPr/>
            </p:nvSpPr>
            <p:spPr>
              <a:xfrm>
                <a:off x="3989351" y="4187653"/>
                <a:ext cx="3770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28" name="Téglalap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9351" y="4187653"/>
                <a:ext cx="377026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Egyenes összekötő 32"/>
          <p:cNvCxnSpPr/>
          <p:nvPr/>
        </p:nvCxnSpPr>
        <p:spPr>
          <a:xfrm flipH="1">
            <a:off x="4493630" y="3692307"/>
            <a:ext cx="2555138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églalap 33"/>
              <p:cNvSpPr/>
              <p:nvPr/>
            </p:nvSpPr>
            <p:spPr>
              <a:xfrm>
                <a:off x="8390021" y="5018874"/>
                <a:ext cx="3798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solidFill>
                            <a:srgbClr val="9D2D0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34" name="Téglalap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0021" y="5018874"/>
                <a:ext cx="379848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églalap 34"/>
          <p:cNvSpPr/>
          <p:nvPr/>
        </p:nvSpPr>
        <p:spPr>
          <a:xfrm>
            <a:off x="4177864" y="2004365"/>
            <a:ext cx="199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i="1" dirty="0" smtClean="0">
                <a:solidFill>
                  <a:srgbClr val="9D2D0F"/>
                </a:solidFill>
              </a:rPr>
              <a:t>B</a:t>
            </a:r>
            <a:r>
              <a:rPr lang="hu-HU" dirty="0" smtClean="0">
                <a:solidFill>
                  <a:srgbClr val="9D2D0F"/>
                </a:solidFill>
              </a:rPr>
              <a:t> </a:t>
            </a:r>
            <a:r>
              <a:rPr lang="hu-HU" dirty="0">
                <a:solidFill>
                  <a:srgbClr val="9D2D0F"/>
                </a:solidFill>
              </a:rPr>
              <a:t>cég </a:t>
            </a:r>
            <a:r>
              <a:rPr lang="hu-HU" b="1" dirty="0">
                <a:solidFill>
                  <a:srgbClr val="9D2D0F"/>
                </a:solidFill>
              </a:rPr>
              <a:t>várható</a:t>
            </a:r>
            <a:r>
              <a:rPr lang="hu-HU" dirty="0">
                <a:solidFill>
                  <a:srgbClr val="9D2D0F"/>
                </a:solidFill>
              </a:rPr>
              <a:t> </a:t>
            </a:r>
            <a:r>
              <a:rPr lang="hu-HU" dirty="0" smtClean="0">
                <a:solidFill>
                  <a:srgbClr val="9D2D0F"/>
                </a:solidFill>
              </a:rPr>
              <a:t>vesztesége</a:t>
            </a:r>
            <a:endParaRPr lang="hu-HU" dirty="0">
              <a:solidFill>
                <a:srgbClr val="9D2D0F"/>
              </a:solidFill>
            </a:endParaRPr>
          </a:p>
        </p:txBody>
      </p:sp>
      <p:sp>
        <p:nvSpPr>
          <p:cNvPr id="22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 txBox="1">
            <a:spLocks/>
          </p:cNvSpPr>
          <p:nvPr/>
        </p:nvSpPr>
        <p:spPr>
          <a:xfrm>
            <a:off x="295655" y="3137938"/>
            <a:ext cx="3693695" cy="1419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</a:t>
            </a:r>
            <a:r>
              <a:rPr lang="hu-HU" i="1" dirty="0" smtClean="0"/>
              <a:t>B</a:t>
            </a:r>
            <a:r>
              <a:rPr lang="hu-HU" dirty="0" smtClean="0"/>
              <a:t> cég a kétféle várható veszteség </a:t>
            </a:r>
            <a:r>
              <a:rPr lang="hu-HU" b="1" dirty="0" smtClean="0"/>
              <a:t>maximumainak a minimumát</a:t>
            </a:r>
            <a:r>
              <a:rPr lang="hu-HU" dirty="0" smtClean="0"/>
              <a:t> választja.</a:t>
            </a:r>
            <a:endParaRPr lang="hu-HU" dirty="0"/>
          </a:p>
        </p:txBody>
      </p:sp>
      <p:sp>
        <p:nvSpPr>
          <p:cNvPr id="24" name="Lefelé nyíl 23"/>
          <p:cNvSpPr/>
          <p:nvPr/>
        </p:nvSpPr>
        <p:spPr>
          <a:xfrm>
            <a:off x="4936027" y="3853022"/>
            <a:ext cx="265870" cy="51929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5" name="Téglalap 24"/>
          <p:cNvSpPr/>
          <p:nvPr/>
        </p:nvSpPr>
        <p:spPr>
          <a:xfrm>
            <a:off x="4906730" y="3232305"/>
            <a:ext cx="199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i="1" dirty="0" smtClean="0">
                <a:solidFill>
                  <a:srgbClr val="9D2D0F"/>
                </a:solidFill>
              </a:rPr>
              <a:t>maximumok</a:t>
            </a:r>
            <a:endParaRPr lang="hu-HU" dirty="0">
              <a:solidFill>
                <a:srgbClr val="9D2D0F"/>
              </a:solidFill>
            </a:endParaRPr>
          </a:p>
        </p:txBody>
      </p:sp>
      <p:cxnSp>
        <p:nvCxnSpPr>
          <p:cNvPr id="29" name="Egyenes összekötő 28"/>
          <p:cNvCxnSpPr/>
          <p:nvPr/>
        </p:nvCxnSpPr>
        <p:spPr>
          <a:xfrm>
            <a:off x="4500442" y="4292582"/>
            <a:ext cx="1610003" cy="422428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29"/>
          <p:cNvCxnSpPr/>
          <p:nvPr/>
        </p:nvCxnSpPr>
        <p:spPr>
          <a:xfrm flipV="1">
            <a:off x="6110445" y="3692308"/>
            <a:ext cx="938323" cy="1022702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llipszis 30"/>
          <p:cNvSpPr/>
          <p:nvPr/>
        </p:nvSpPr>
        <p:spPr>
          <a:xfrm>
            <a:off x="6056445" y="4661011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2" name="Lefelé nyíl 31"/>
          <p:cNvSpPr/>
          <p:nvPr/>
        </p:nvSpPr>
        <p:spPr>
          <a:xfrm flipV="1">
            <a:off x="6008176" y="4791341"/>
            <a:ext cx="204537" cy="73548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6" name="Téglalap 35"/>
          <p:cNvSpPr/>
          <p:nvPr/>
        </p:nvSpPr>
        <p:spPr>
          <a:xfrm>
            <a:off x="5590245" y="5636592"/>
            <a:ext cx="329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i="1" dirty="0">
                <a:solidFill>
                  <a:srgbClr val="FF0000"/>
                </a:solidFill>
              </a:rPr>
              <a:t>a</a:t>
            </a:r>
            <a:r>
              <a:rPr lang="hu-HU" b="1" i="1" dirty="0" smtClean="0">
                <a:solidFill>
                  <a:srgbClr val="FF0000"/>
                </a:solidFill>
              </a:rPr>
              <a:t> maximumok minimuma</a:t>
            </a:r>
            <a:endParaRPr lang="hu-HU" b="1" dirty="0">
              <a:solidFill>
                <a:srgbClr val="FF0000"/>
              </a:solidFill>
            </a:endParaRPr>
          </a:p>
        </p:txBody>
      </p:sp>
      <p:sp>
        <p:nvSpPr>
          <p:cNvPr id="37" name="Cím 1">
            <a:extLst>
              <a:ext uri="{FF2B5EF4-FFF2-40B4-BE49-F238E27FC236}">
                <a16:creationId xmlns="" xmlns:a16="http://schemas.microsoft.com/office/drawing/2014/main" id="{D1A9FD44-2580-46D7-BCF6-ED31803F7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u-HU" dirty="0" smtClean="0"/>
              <a:t>A </a:t>
            </a:r>
            <a:r>
              <a:rPr lang="hu-HU" i="1" dirty="0" smtClean="0"/>
              <a:t>B</a:t>
            </a:r>
            <a:r>
              <a:rPr lang="hu-HU" dirty="0" smtClean="0"/>
              <a:t> cég optimális kevert stratégiájának meghatározása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6097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grpSp>
        <p:nvGrpSpPr>
          <p:cNvPr id="14" name="Csoportba foglalás 13"/>
          <p:cNvGrpSpPr/>
          <p:nvPr/>
        </p:nvGrpSpPr>
        <p:grpSpPr>
          <a:xfrm>
            <a:off x="4341231" y="2686035"/>
            <a:ext cx="4259179" cy="4171965"/>
            <a:chOff x="3573380" y="1130969"/>
            <a:chExt cx="4259179" cy="4171965"/>
          </a:xfrm>
        </p:grpSpPr>
        <p:cxnSp>
          <p:nvCxnSpPr>
            <p:cNvPr id="10" name="Egyenes összekötő nyíllal 9"/>
            <p:cNvCxnSpPr/>
            <p:nvPr/>
          </p:nvCxnSpPr>
          <p:spPr>
            <a:xfrm>
              <a:off x="3573380" y="3417529"/>
              <a:ext cx="425917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gyenes összekötő nyíllal 17"/>
            <p:cNvCxnSpPr/>
            <p:nvPr/>
          </p:nvCxnSpPr>
          <p:spPr>
            <a:xfrm flipV="1">
              <a:off x="3725780" y="1130969"/>
              <a:ext cx="0" cy="41719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Egyenes összekötő 19"/>
          <p:cNvCxnSpPr/>
          <p:nvPr/>
        </p:nvCxnSpPr>
        <p:spPr>
          <a:xfrm>
            <a:off x="4500442" y="4292582"/>
            <a:ext cx="2548326" cy="6800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gyenes összekötő 22"/>
          <p:cNvCxnSpPr/>
          <p:nvPr/>
        </p:nvCxnSpPr>
        <p:spPr>
          <a:xfrm flipV="1">
            <a:off x="4493630" y="3692307"/>
            <a:ext cx="2555138" cy="279271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églalap 25"/>
              <p:cNvSpPr/>
              <p:nvPr/>
            </p:nvSpPr>
            <p:spPr>
              <a:xfrm>
                <a:off x="3899970" y="6270874"/>
                <a:ext cx="5501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−5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26" name="Téglalap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9970" y="6270874"/>
                <a:ext cx="550151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églalap 26"/>
              <p:cNvSpPr/>
              <p:nvPr/>
            </p:nvSpPr>
            <p:spPr>
              <a:xfrm>
                <a:off x="3982540" y="3507641"/>
                <a:ext cx="3770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27" name="Téglalap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2540" y="3507641"/>
                <a:ext cx="377026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églalap 27"/>
              <p:cNvSpPr/>
              <p:nvPr/>
            </p:nvSpPr>
            <p:spPr>
              <a:xfrm>
                <a:off x="3989351" y="4187653"/>
                <a:ext cx="3770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28" name="Téglalap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9351" y="4187653"/>
                <a:ext cx="377026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Egyenes összekötő 32"/>
          <p:cNvCxnSpPr/>
          <p:nvPr/>
        </p:nvCxnSpPr>
        <p:spPr>
          <a:xfrm flipH="1" flipV="1">
            <a:off x="4500442" y="4717348"/>
            <a:ext cx="1556003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églalap 33"/>
              <p:cNvSpPr/>
              <p:nvPr/>
            </p:nvSpPr>
            <p:spPr>
              <a:xfrm>
                <a:off x="8390021" y="5018874"/>
                <a:ext cx="3798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solidFill>
                            <a:srgbClr val="9D2D0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34" name="Téglalap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0021" y="5018874"/>
                <a:ext cx="379848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églalap 34"/>
          <p:cNvSpPr/>
          <p:nvPr/>
        </p:nvSpPr>
        <p:spPr>
          <a:xfrm>
            <a:off x="4177864" y="2004365"/>
            <a:ext cx="199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i="1" dirty="0" smtClean="0">
                <a:solidFill>
                  <a:srgbClr val="9D2D0F"/>
                </a:solidFill>
              </a:rPr>
              <a:t>B</a:t>
            </a:r>
            <a:r>
              <a:rPr lang="hu-HU" dirty="0" smtClean="0">
                <a:solidFill>
                  <a:srgbClr val="9D2D0F"/>
                </a:solidFill>
              </a:rPr>
              <a:t> </a:t>
            </a:r>
            <a:r>
              <a:rPr lang="hu-HU" dirty="0">
                <a:solidFill>
                  <a:srgbClr val="9D2D0F"/>
                </a:solidFill>
              </a:rPr>
              <a:t>cég </a:t>
            </a:r>
            <a:r>
              <a:rPr lang="hu-HU" b="1" dirty="0">
                <a:solidFill>
                  <a:srgbClr val="9D2D0F"/>
                </a:solidFill>
              </a:rPr>
              <a:t>várható</a:t>
            </a:r>
            <a:r>
              <a:rPr lang="hu-HU" dirty="0">
                <a:solidFill>
                  <a:srgbClr val="9D2D0F"/>
                </a:solidFill>
              </a:rPr>
              <a:t> </a:t>
            </a:r>
            <a:r>
              <a:rPr lang="hu-HU" dirty="0" smtClean="0">
                <a:solidFill>
                  <a:srgbClr val="9D2D0F"/>
                </a:solidFill>
              </a:rPr>
              <a:t>vesztesége</a:t>
            </a:r>
            <a:endParaRPr lang="hu-HU" dirty="0">
              <a:solidFill>
                <a:srgbClr val="9D2D0F"/>
              </a:solidFill>
            </a:endParaRPr>
          </a:p>
        </p:txBody>
      </p:sp>
      <p:sp>
        <p:nvSpPr>
          <p:cNvPr id="22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 txBox="1">
            <a:spLocks/>
          </p:cNvSpPr>
          <p:nvPr/>
        </p:nvSpPr>
        <p:spPr>
          <a:xfrm>
            <a:off x="295655" y="3137938"/>
            <a:ext cx="3693695" cy="1419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</a:t>
            </a:r>
            <a:r>
              <a:rPr lang="hu-HU" i="1" dirty="0" smtClean="0"/>
              <a:t>B</a:t>
            </a:r>
            <a:r>
              <a:rPr lang="hu-HU" dirty="0" smtClean="0"/>
              <a:t> cég a kétféle várható veszteség </a:t>
            </a:r>
            <a:r>
              <a:rPr lang="hu-HU" b="1" dirty="0" smtClean="0"/>
              <a:t>maximumainak a minimumát</a:t>
            </a:r>
            <a:r>
              <a:rPr lang="hu-HU" dirty="0" smtClean="0"/>
              <a:t> választja.</a:t>
            </a:r>
            <a:endParaRPr lang="hu-HU" dirty="0"/>
          </a:p>
        </p:txBody>
      </p:sp>
      <p:cxnSp>
        <p:nvCxnSpPr>
          <p:cNvPr id="29" name="Egyenes összekötő 28"/>
          <p:cNvCxnSpPr/>
          <p:nvPr/>
        </p:nvCxnSpPr>
        <p:spPr>
          <a:xfrm>
            <a:off x="4500442" y="4292582"/>
            <a:ext cx="1610003" cy="422428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29"/>
          <p:cNvCxnSpPr/>
          <p:nvPr/>
        </p:nvCxnSpPr>
        <p:spPr>
          <a:xfrm flipV="1">
            <a:off x="6110445" y="3692308"/>
            <a:ext cx="938323" cy="1022702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llipszis 30"/>
          <p:cNvSpPr/>
          <p:nvPr/>
        </p:nvSpPr>
        <p:spPr>
          <a:xfrm>
            <a:off x="6056445" y="4661011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7" name="Egyenes összekötő 36"/>
          <p:cNvCxnSpPr>
            <a:stCxn id="31" idx="4"/>
          </p:cNvCxnSpPr>
          <p:nvPr/>
        </p:nvCxnSpPr>
        <p:spPr>
          <a:xfrm flipH="1">
            <a:off x="6106271" y="4769011"/>
            <a:ext cx="0" cy="20124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Szövegdoboz 37"/>
              <p:cNvSpPr txBox="1"/>
              <p:nvPr/>
            </p:nvSpPr>
            <p:spPr>
              <a:xfrm>
                <a:off x="5986507" y="5114689"/>
                <a:ext cx="69890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hu-HU" b="0" dirty="0" smtClean="0"/>
                  <a:t>q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=0,7</m:t>
                    </m:r>
                  </m:oMath>
                </a14:m>
                <a:endParaRPr lang="hu-HU" dirty="0"/>
              </a:p>
            </p:txBody>
          </p:sp>
        </mc:Choice>
        <mc:Fallback>
          <p:sp>
            <p:nvSpPr>
              <p:cNvPr id="38" name="Szövegdoboz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6507" y="5114689"/>
                <a:ext cx="698909" cy="276999"/>
              </a:xfrm>
              <a:prstGeom prst="rect">
                <a:avLst/>
              </a:prstGeom>
              <a:blipFill rotWithShape="0">
                <a:blip r:embed="rId8"/>
                <a:stretch>
                  <a:fillRect l="-20000" t="-28889" r="-11304" b="-53333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églalap 38"/>
          <p:cNvSpPr/>
          <p:nvPr/>
        </p:nvSpPr>
        <p:spPr>
          <a:xfrm>
            <a:off x="5829030" y="5471148"/>
            <a:ext cx="34480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>(A </a:t>
            </a:r>
            <a:r>
              <a:rPr lang="hu-HU" i="1" dirty="0" smtClean="0"/>
              <a:t>q</a:t>
            </a:r>
            <a:r>
              <a:rPr lang="hu-HU" dirty="0" smtClean="0"/>
              <a:t> a </a:t>
            </a:r>
            <a:r>
              <a:rPr lang="hu-HU" i="1" dirty="0" smtClean="0"/>
              <a:t>fiatalos</a:t>
            </a:r>
            <a:r>
              <a:rPr lang="hu-HU" dirty="0" smtClean="0"/>
              <a:t> reklám megjelenítésének valószínűsége.)</a:t>
            </a:r>
            <a:endParaRPr lang="hu-H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Szövegdoboz 39"/>
              <p:cNvSpPr txBox="1"/>
              <p:nvPr/>
            </p:nvSpPr>
            <p:spPr>
              <a:xfrm>
                <a:off x="3095787" y="4591925"/>
                <a:ext cx="87286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=0,6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40" name="Szövegdoboz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5787" y="4591925"/>
                <a:ext cx="872868" cy="276999"/>
              </a:xfrm>
              <a:prstGeom prst="rect">
                <a:avLst/>
              </a:prstGeom>
              <a:blipFill rotWithShape="0">
                <a:blip r:embed="rId9"/>
                <a:stretch>
                  <a:fillRect l="-2797" r="-4895" b="-1087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1280" y="2354113"/>
            <a:ext cx="4811044" cy="19384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 smtClean="0"/>
              <a:t>Ha a </a:t>
            </a:r>
            <a:r>
              <a:rPr lang="hu-HU" i="1" dirty="0" smtClean="0"/>
              <a:t>B</a:t>
            </a:r>
            <a:r>
              <a:rPr lang="hu-HU" dirty="0" smtClean="0"/>
              <a:t> cég a </a:t>
            </a:r>
            <a:r>
              <a:rPr lang="hu-HU" i="1" dirty="0" smtClean="0"/>
              <a:t>fiatalos</a:t>
            </a:r>
            <a:r>
              <a:rPr lang="hu-HU" dirty="0" smtClean="0"/>
              <a:t> reklámját a fogyasztók </a:t>
            </a:r>
            <a:r>
              <a:rPr lang="hu-HU" b="1" dirty="0"/>
              <a:t>7</a:t>
            </a:r>
            <a:r>
              <a:rPr lang="hu-HU" b="1" dirty="0" smtClean="0"/>
              <a:t>0%</a:t>
            </a:r>
            <a:r>
              <a:rPr lang="hu-HU" dirty="0" smtClean="0"/>
              <a:t>-ának a </a:t>
            </a:r>
            <a:r>
              <a:rPr lang="hu-HU" i="1" dirty="0" smtClean="0"/>
              <a:t>konzervatívat</a:t>
            </a:r>
            <a:r>
              <a:rPr lang="hu-HU" dirty="0" smtClean="0"/>
              <a:t> a </a:t>
            </a:r>
            <a:r>
              <a:rPr lang="hu-HU" b="1" dirty="0"/>
              <a:t>3</a:t>
            </a:r>
            <a:r>
              <a:rPr lang="hu-HU" b="1" dirty="0" smtClean="0"/>
              <a:t>0%</a:t>
            </a:r>
            <a:r>
              <a:rPr lang="hu-HU" dirty="0" smtClean="0"/>
              <a:t>-ának jeleníti meg, akkor várhatóan legfeljebb </a:t>
            </a:r>
            <a:r>
              <a:rPr lang="hu-HU" b="1" dirty="0" smtClean="0"/>
              <a:t>0,6</a:t>
            </a:r>
            <a:r>
              <a:rPr lang="hu-HU" dirty="0" smtClean="0"/>
              <a:t> százalékponttal csökken a piaci részesedése.</a:t>
            </a:r>
            <a:endParaRPr lang="hu-HU" dirty="0"/>
          </a:p>
        </p:txBody>
      </p:sp>
      <p:sp>
        <p:nvSpPr>
          <p:cNvPr id="42" name="Cím 1">
            <a:extLst>
              <a:ext uri="{FF2B5EF4-FFF2-40B4-BE49-F238E27FC236}">
                <a16:creationId xmlns="" xmlns:a16="http://schemas.microsoft.com/office/drawing/2014/main" id="{D1A9FD44-2580-46D7-BCF6-ED31803F7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u-HU" dirty="0" smtClean="0"/>
              <a:t>A </a:t>
            </a:r>
            <a:r>
              <a:rPr lang="hu-HU" i="1" dirty="0" smtClean="0"/>
              <a:t>B</a:t>
            </a:r>
            <a:r>
              <a:rPr lang="hu-HU" dirty="0" smtClean="0"/>
              <a:t> cég optimális kevert stratégiájának meghatározása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1963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41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780" y="4898733"/>
            <a:ext cx="10619832" cy="7434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 smtClean="0"/>
              <a:t>Ha a </a:t>
            </a:r>
            <a:r>
              <a:rPr lang="hu-HU" i="1" dirty="0" smtClean="0"/>
              <a:t>B</a:t>
            </a:r>
            <a:r>
              <a:rPr lang="hu-HU" dirty="0" smtClean="0"/>
              <a:t> cég a </a:t>
            </a:r>
            <a:r>
              <a:rPr lang="hu-HU" i="1" dirty="0" smtClean="0"/>
              <a:t>fiatalos</a:t>
            </a:r>
            <a:r>
              <a:rPr lang="hu-HU" dirty="0" smtClean="0"/>
              <a:t> reklámját a fogyasztók </a:t>
            </a:r>
            <a:r>
              <a:rPr lang="hu-HU" b="1" dirty="0"/>
              <a:t>7</a:t>
            </a:r>
            <a:r>
              <a:rPr lang="hu-HU" b="1" dirty="0" smtClean="0"/>
              <a:t>0%</a:t>
            </a:r>
            <a:r>
              <a:rPr lang="hu-HU" dirty="0" smtClean="0"/>
              <a:t>-ának a </a:t>
            </a:r>
            <a:r>
              <a:rPr lang="hu-HU" i="1" dirty="0" smtClean="0"/>
              <a:t>konzervatívat</a:t>
            </a:r>
            <a:r>
              <a:rPr lang="hu-HU" dirty="0" smtClean="0"/>
              <a:t> a </a:t>
            </a:r>
            <a:r>
              <a:rPr lang="hu-HU" b="1" dirty="0"/>
              <a:t>3</a:t>
            </a:r>
            <a:r>
              <a:rPr lang="hu-HU" b="1" dirty="0" smtClean="0"/>
              <a:t>0%</a:t>
            </a:r>
            <a:r>
              <a:rPr lang="hu-HU" dirty="0" smtClean="0"/>
              <a:t>-ának jeleníti meg, akkor várhatóan legfeljebb </a:t>
            </a:r>
            <a:r>
              <a:rPr lang="hu-HU" b="1" dirty="0" smtClean="0"/>
              <a:t>0,6</a:t>
            </a:r>
            <a:r>
              <a:rPr lang="hu-HU" dirty="0" smtClean="0"/>
              <a:t> százalékponttal csökken a piaci részesedése.</a:t>
            </a:r>
            <a:endParaRPr lang="hu-HU" dirty="0"/>
          </a:p>
        </p:txBody>
      </p:sp>
      <p:sp>
        <p:nvSpPr>
          <p:cNvPr id="42" name="Cím 1">
            <a:extLst>
              <a:ext uri="{FF2B5EF4-FFF2-40B4-BE49-F238E27FC236}">
                <a16:creationId xmlns="" xmlns:a16="http://schemas.microsoft.com/office/drawing/2014/main" id="{D1A9FD44-2580-46D7-BCF6-ED31803F7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u-HU" dirty="0" smtClean="0"/>
              <a:t>Összegzés</a:t>
            </a:r>
            <a:endParaRPr lang="hu-HU" dirty="0"/>
          </a:p>
        </p:txBody>
      </p:sp>
      <p:sp>
        <p:nvSpPr>
          <p:cNvPr id="25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 txBox="1">
            <a:spLocks/>
          </p:cNvSpPr>
          <p:nvPr/>
        </p:nvSpPr>
        <p:spPr>
          <a:xfrm>
            <a:off x="884780" y="4059810"/>
            <a:ext cx="10888120" cy="734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Ha az </a:t>
            </a:r>
            <a:r>
              <a:rPr lang="hu-HU" i="1" dirty="0" smtClean="0"/>
              <a:t>A</a:t>
            </a:r>
            <a:r>
              <a:rPr lang="hu-HU" dirty="0" smtClean="0"/>
              <a:t> cég a </a:t>
            </a:r>
            <a:r>
              <a:rPr lang="hu-HU" i="1" dirty="0" smtClean="0"/>
              <a:t>családbarát</a:t>
            </a:r>
            <a:r>
              <a:rPr lang="hu-HU" dirty="0" smtClean="0"/>
              <a:t> reklámját a fogyasztók </a:t>
            </a:r>
            <a:r>
              <a:rPr lang="hu-HU" b="1" dirty="0" smtClean="0"/>
              <a:t>80%</a:t>
            </a:r>
            <a:r>
              <a:rPr lang="hu-HU" dirty="0" smtClean="0"/>
              <a:t>-ának a </a:t>
            </a:r>
            <a:r>
              <a:rPr lang="hu-HU" i="1" dirty="0" smtClean="0"/>
              <a:t>provokatívat</a:t>
            </a:r>
            <a:r>
              <a:rPr lang="hu-HU" dirty="0" smtClean="0"/>
              <a:t> a </a:t>
            </a:r>
            <a:r>
              <a:rPr lang="hu-HU" b="1" dirty="0" smtClean="0"/>
              <a:t>20%</a:t>
            </a:r>
            <a:r>
              <a:rPr lang="hu-HU" dirty="0" smtClean="0"/>
              <a:t>-ának jeleníti meg, akkor várhatóan legalább </a:t>
            </a:r>
            <a:r>
              <a:rPr lang="hu-HU" b="1" dirty="0" smtClean="0"/>
              <a:t>0,6</a:t>
            </a:r>
            <a:r>
              <a:rPr lang="hu-HU" dirty="0" smtClean="0"/>
              <a:t> százalékponttal nő a piaci részesedése.</a:t>
            </a:r>
            <a:endParaRPr lang="hu-HU" dirty="0"/>
          </a:p>
        </p:txBody>
      </p:sp>
      <p:sp>
        <p:nvSpPr>
          <p:cNvPr id="32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 txBox="1">
            <a:spLocks/>
          </p:cNvSpPr>
          <p:nvPr/>
        </p:nvSpPr>
        <p:spPr>
          <a:xfrm>
            <a:off x="884780" y="2587294"/>
            <a:ext cx="10888120" cy="734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Az </a:t>
            </a:r>
            <a:r>
              <a:rPr lang="hu-HU" i="1" dirty="0" smtClean="0"/>
              <a:t>A</a:t>
            </a:r>
            <a:r>
              <a:rPr lang="hu-HU" dirty="0" smtClean="0"/>
              <a:t> játékos kevert stratégiája 0,8 és 0,2; a </a:t>
            </a:r>
            <a:r>
              <a:rPr lang="hu-HU" i="1" dirty="0" smtClean="0"/>
              <a:t>B</a:t>
            </a:r>
            <a:r>
              <a:rPr lang="hu-HU" dirty="0" smtClean="0"/>
              <a:t> játékos kevert stratégiája 0,7 és 0,3; a játék értéke 0,6.</a:t>
            </a:r>
            <a:endParaRPr lang="hu-HU" dirty="0"/>
          </a:p>
        </p:txBody>
      </p:sp>
      <p:sp>
        <p:nvSpPr>
          <p:cNvPr id="36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 txBox="1">
            <a:spLocks/>
          </p:cNvSpPr>
          <p:nvPr/>
        </p:nvSpPr>
        <p:spPr>
          <a:xfrm>
            <a:off x="884780" y="3533422"/>
            <a:ext cx="10888120" cy="734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b="1" dirty="0" smtClean="0"/>
              <a:t>Ennek jelentése: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104992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D1A9FD44-2580-46D7-BCF6-ED31803F7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Az alapfogalmakat megjelenítő példa</a:t>
            </a:r>
            <a:endParaRPr lang="hu-HU" dirty="0"/>
          </a:p>
        </p:txBody>
      </p:sp>
      <p:sp>
        <p:nvSpPr>
          <p:cNvPr id="6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69244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hu-HU" dirty="0" smtClean="0"/>
              <a:t>Egy </a:t>
            </a:r>
            <a:r>
              <a:rPr lang="hu-HU" dirty="0"/>
              <a:t>kétszereplős (</a:t>
            </a:r>
            <a:r>
              <a:rPr lang="hu-HU" dirty="0" err="1"/>
              <a:t>duopol</a:t>
            </a:r>
            <a:r>
              <a:rPr lang="hu-HU" dirty="0"/>
              <a:t>) piacon az </a:t>
            </a:r>
            <a:r>
              <a:rPr lang="hu-HU" b="1" dirty="0"/>
              <a:t>A</a:t>
            </a:r>
            <a:r>
              <a:rPr lang="hu-HU" dirty="0"/>
              <a:t> és a </a:t>
            </a:r>
            <a:r>
              <a:rPr lang="hu-HU" b="1" dirty="0"/>
              <a:t>B</a:t>
            </a:r>
            <a:r>
              <a:rPr lang="hu-HU" dirty="0"/>
              <a:t> cég azonos kategóriájú és árú termékét célzott reklámokkal népszerűsíti az interneten.</a:t>
            </a:r>
          </a:p>
          <a:p>
            <a:pPr marL="0" indent="0">
              <a:buNone/>
            </a:pPr>
            <a:r>
              <a:rPr lang="hu-HU" dirty="0"/>
              <a:t>Feltételezhető, hogy a leadott reklámok gyakorisága arányos az elért potenciális fogyasztók gyakoriságával, és az elért fogyasztók mindkét cég reklámját látják, viszont ugyanannak a cégnek – célzottan – csak egyik fajta reklámja jelenik meg nekik.</a:t>
            </a:r>
          </a:p>
          <a:p>
            <a:pPr marL="0" indent="0">
              <a:buNone/>
            </a:pPr>
            <a:r>
              <a:rPr lang="hu-HU" dirty="0"/>
              <a:t>Az elmúlt 10 nap tapasztalatai alapján készített statisztikai felmérésből az alábbi, az </a:t>
            </a:r>
            <a:r>
              <a:rPr lang="hu-HU" b="1" dirty="0"/>
              <a:t>A</a:t>
            </a:r>
            <a:r>
              <a:rPr lang="hu-HU" dirty="0"/>
              <a:t> cég </a:t>
            </a:r>
            <a:r>
              <a:rPr lang="hu-HU" dirty="0" smtClean="0"/>
              <a:t>piaci részesedés változását mutató </a:t>
            </a:r>
            <a:r>
              <a:rPr lang="hu-HU" dirty="0"/>
              <a:t>kifizetési mátrixot kaptuk (fogyasztószám-alapon becsült piaci részesedés változás – százalékpont):</a:t>
            </a:r>
            <a:endParaRPr lang="hu-HU" dirty="0"/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796024"/>
              </p:ext>
            </p:extLst>
          </p:nvPr>
        </p:nvGraphicFramePr>
        <p:xfrm>
          <a:off x="4240649" y="4054642"/>
          <a:ext cx="3967928" cy="14111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4934"/>
                <a:gridCol w="894934"/>
                <a:gridCol w="1089030"/>
                <a:gridCol w="1089030"/>
              </a:tblGrid>
              <a:tr h="2952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 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 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4103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 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 reklám stílusa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fiatalos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konzervatív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10361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családbarát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2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95224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provokatív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3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427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D1A9FD44-2580-46D7-BCF6-ED31803F7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kifizetési mátrix elemeinek értelmezése</a:t>
            </a:r>
            <a:endParaRPr lang="hu-HU" dirty="0"/>
          </a:p>
        </p:txBody>
      </p:sp>
      <p:sp>
        <p:nvSpPr>
          <p:cNvPr id="6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388" y="2482453"/>
            <a:ext cx="4052778" cy="106154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dirty="0" smtClean="0"/>
              <a:t>Ha az </a:t>
            </a:r>
            <a:r>
              <a:rPr lang="hu-HU" i="1" dirty="0" smtClean="0"/>
              <a:t>A</a:t>
            </a:r>
            <a:r>
              <a:rPr lang="hu-HU" dirty="0" smtClean="0"/>
              <a:t> cég a </a:t>
            </a:r>
            <a:r>
              <a:rPr lang="hu-HU" i="1" dirty="0" smtClean="0"/>
              <a:t>családbarát</a:t>
            </a:r>
            <a:r>
              <a:rPr lang="hu-HU" dirty="0" smtClean="0"/>
              <a:t>, a </a:t>
            </a:r>
            <a:r>
              <a:rPr lang="hu-HU" i="1" dirty="0" smtClean="0"/>
              <a:t>B</a:t>
            </a:r>
            <a:r>
              <a:rPr lang="hu-HU" dirty="0" smtClean="0"/>
              <a:t> pedig a </a:t>
            </a:r>
            <a:r>
              <a:rPr lang="hu-HU" i="1" dirty="0" smtClean="0"/>
              <a:t>fiatalos</a:t>
            </a:r>
            <a:r>
              <a:rPr lang="hu-HU" dirty="0" smtClean="0"/>
              <a:t> reklámját jeleníti meg a fogyasztóknak, akkor egyik cég piaci részesedése sem változik.</a:t>
            </a:r>
            <a:endParaRPr lang="hu-HU" dirty="0"/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graphicFrame>
        <p:nvGraphicFramePr>
          <p:cNvPr id="5" name="Táblázat 4"/>
          <p:cNvGraphicFramePr>
            <a:graphicFrameLocks noGrp="1"/>
          </p:cNvGraphicFramePr>
          <p:nvPr/>
        </p:nvGraphicFramePr>
        <p:xfrm>
          <a:off x="4240649" y="4054642"/>
          <a:ext cx="3967928" cy="14111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4934"/>
                <a:gridCol w="894934"/>
                <a:gridCol w="1089030"/>
                <a:gridCol w="1089030"/>
              </a:tblGrid>
              <a:tr h="2952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 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 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4103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 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 reklám stílusa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fiatalos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konzervatív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10361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családbarát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2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95224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provokatív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3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10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 txBox="1">
            <a:spLocks/>
          </p:cNvSpPr>
          <p:nvPr/>
        </p:nvSpPr>
        <p:spPr>
          <a:xfrm>
            <a:off x="7135485" y="2482453"/>
            <a:ext cx="4052778" cy="106154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Ha az </a:t>
            </a:r>
            <a:r>
              <a:rPr lang="hu-HU" i="1" dirty="0" smtClean="0"/>
              <a:t>A</a:t>
            </a:r>
            <a:r>
              <a:rPr lang="hu-HU" dirty="0" smtClean="0"/>
              <a:t> cég a </a:t>
            </a:r>
            <a:r>
              <a:rPr lang="hu-HU" i="1" dirty="0" smtClean="0"/>
              <a:t>családbarát</a:t>
            </a:r>
            <a:r>
              <a:rPr lang="hu-HU" dirty="0" smtClean="0"/>
              <a:t>, a </a:t>
            </a:r>
            <a:r>
              <a:rPr lang="hu-HU" i="1" dirty="0" smtClean="0"/>
              <a:t>B</a:t>
            </a:r>
            <a:r>
              <a:rPr lang="hu-HU" dirty="0" smtClean="0"/>
              <a:t> pedig a </a:t>
            </a:r>
            <a:r>
              <a:rPr lang="hu-HU" i="1" dirty="0" smtClean="0"/>
              <a:t>konzervatív</a:t>
            </a:r>
            <a:r>
              <a:rPr lang="hu-HU" dirty="0" smtClean="0"/>
              <a:t> reklámját jeleníti meg a fogyasztóknak, akkor az </a:t>
            </a:r>
            <a:r>
              <a:rPr lang="hu-HU" i="1" dirty="0" smtClean="0"/>
              <a:t>A</a:t>
            </a:r>
            <a:r>
              <a:rPr lang="hu-HU" dirty="0" smtClean="0"/>
              <a:t> cég piaci részesedése 2 százalékponttal nő, a </a:t>
            </a:r>
            <a:r>
              <a:rPr lang="hu-HU" i="1" dirty="0" smtClean="0"/>
              <a:t>B</a:t>
            </a:r>
            <a:r>
              <a:rPr lang="hu-HU" dirty="0" smtClean="0"/>
              <a:t> cégé pedig 2 százalékponttal csökken.</a:t>
            </a:r>
            <a:endParaRPr lang="hu-HU" dirty="0"/>
          </a:p>
        </p:txBody>
      </p:sp>
      <p:cxnSp>
        <p:nvCxnSpPr>
          <p:cNvPr id="4" name="Egyenes összekötő nyíllal 3"/>
          <p:cNvCxnSpPr>
            <a:stCxn id="6" idx="2"/>
          </p:cNvCxnSpPr>
          <p:nvPr/>
        </p:nvCxnSpPr>
        <p:spPr>
          <a:xfrm>
            <a:off x="2713777" y="3543998"/>
            <a:ext cx="3739575" cy="1406374"/>
          </a:xfrm>
          <a:prstGeom prst="straightConnector1">
            <a:avLst/>
          </a:prstGeom>
          <a:ln w="476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gyenes összekötő nyíllal 10"/>
          <p:cNvCxnSpPr>
            <a:stCxn id="10" idx="2"/>
          </p:cNvCxnSpPr>
          <p:nvPr/>
        </p:nvCxnSpPr>
        <p:spPr>
          <a:xfrm flipH="1">
            <a:off x="7724274" y="3543998"/>
            <a:ext cx="1437600" cy="1316760"/>
          </a:xfrm>
          <a:prstGeom prst="straightConnector1">
            <a:avLst/>
          </a:prstGeom>
          <a:ln w="476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 txBox="1">
            <a:spLocks/>
          </p:cNvSpPr>
          <p:nvPr/>
        </p:nvSpPr>
        <p:spPr>
          <a:xfrm>
            <a:off x="8938653" y="3807963"/>
            <a:ext cx="2679755" cy="3944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b="1" dirty="0" smtClean="0"/>
              <a:t>Zéróösszegű a játék.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54841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D1A9FD44-2580-46D7-BCF6-ED31803F7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Az </a:t>
            </a:r>
            <a:r>
              <a:rPr lang="hu-HU" i="1" dirty="0" smtClean="0"/>
              <a:t>A</a:t>
            </a:r>
            <a:r>
              <a:rPr lang="hu-HU" dirty="0" smtClean="0"/>
              <a:t> cég optimális kevert stratégiájának meghatározása</a:t>
            </a:r>
            <a:endParaRPr lang="hu-HU" dirty="0"/>
          </a:p>
        </p:txBody>
      </p:sp>
      <p:sp>
        <p:nvSpPr>
          <p:cNvPr id="6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388" y="2482453"/>
            <a:ext cx="4811044" cy="10615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/>
              <a:t>A</a:t>
            </a:r>
            <a:r>
              <a:rPr lang="hu-HU" dirty="0" smtClean="0"/>
              <a:t>z </a:t>
            </a:r>
            <a:r>
              <a:rPr lang="hu-HU" i="1" dirty="0" smtClean="0"/>
              <a:t>A</a:t>
            </a:r>
            <a:r>
              <a:rPr lang="hu-HU" dirty="0" smtClean="0"/>
              <a:t> cég a </a:t>
            </a:r>
            <a:r>
              <a:rPr lang="hu-HU" i="1" dirty="0" smtClean="0"/>
              <a:t>családbarát</a:t>
            </a:r>
            <a:r>
              <a:rPr lang="hu-HU" dirty="0"/>
              <a:t> </a:t>
            </a:r>
            <a:r>
              <a:rPr lang="hu-HU" i="1" dirty="0" smtClean="0"/>
              <a:t>p,</a:t>
            </a:r>
            <a:r>
              <a:rPr lang="hu-HU" dirty="0" smtClean="0"/>
              <a:t> a </a:t>
            </a:r>
            <a:r>
              <a:rPr lang="hu-HU" i="1" dirty="0" smtClean="0"/>
              <a:t>provokatív</a:t>
            </a:r>
            <a:r>
              <a:rPr lang="hu-HU" dirty="0" smtClean="0"/>
              <a:t> reklámot (1-p)valószínűséggel jeleníti meg a fogyasztóknak.</a:t>
            </a:r>
            <a:endParaRPr lang="hu-HU" dirty="0"/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231530"/>
              </p:ext>
            </p:extLst>
          </p:nvPr>
        </p:nvGraphicFramePr>
        <p:xfrm>
          <a:off x="6839470" y="2307640"/>
          <a:ext cx="3967928" cy="14111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4934"/>
                <a:gridCol w="894934"/>
                <a:gridCol w="1089030"/>
                <a:gridCol w="1089030"/>
              </a:tblGrid>
              <a:tr h="2952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 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 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4103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 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 reklám stílusa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fiatalos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konzervatív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10361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családbarát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2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95224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provokatív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3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3" name="Szövegdoboz 2"/>
              <p:cNvSpPr txBox="1"/>
              <p:nvPr/>
            </p:nvSpPr>
            <p:spPr>
              <a:xfrm>
                <a:off x="11205246" y="3013225"/>
                <a:ext cx="19518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3" name="Szövegdoboz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05246" y="3013225"/>
                <a:ext cx="195182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28125" r="-25000" b="-28261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Szövegdoboz 11"/>
              <p:cNvSpPr txBox="1"/>
              <p:nvPr/>
            </p:nvSpPr>
            <p:spPr>
              <a:xfrm>
                <a:off x="11205246" y="3405498"/>
                <a:ext cx="5991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1−</m:t>
                      </m:r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12" name="Szövegdoboz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05246" y="3405498"/>
                <a:ext cx="599138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7143" r="-8163" b="-31111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artalom helye 5">
                <a:extLst>
                  <a:ext uri="{FF2B5EF4-FFF2-40B4-BE49-F238E27FC236}">
                    <a16:creationId xmlns="" xmlns:a16="http://schemas.microsoft.com/office/drawing/2014/main" id="{1C809049-3246-4998-A7B4-FDD59E1A25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7387" y="4168131"/>
                <a:ext cx="6363118" cy="106154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Wingdings 3" charset="2"/>
                  <a:buNone/>
                </a:pPr>
                <a:r>
                  <a:rPr lang="hu-HU" dirty="0" smtClean="0"/>
                  <a:t>Ha a </a:t>
                </a:r>
                <a:r>
                  <a:rPr lang="hu-HU" i="1" dirty="0" smtClean="0"/>
                  <a:t>B</a:t>
                </a:r>
                <a:r>
                  <a:rPr lang="hu-HU" dirty="0" smtClean="0"/>
                  <a:t> cég a </a:t>
                </a:r>
                <a:r>
                  <a:rPr lang="hu-HU" i="1" dirty="0" smtClean="0"/>
                  <a:t>fiatalos</a:t>
                </a:r>
                <a:r>
                  <a:rPr lang="hu-HU" dirty="0" smtClean="0"/>
                  <a:t> reklámot választja, akkor az </a:t>
                </a:r>
                <a:r>
                  <a:rPr lang="hu-HU" i="1" dirty="0" smtClean="0"/>
                  <a:t>A</a:t>
                </a:r>
                <a:r>
                  <a:rPr lang="hu-HU" dirty="0" smtClean="0"/>
                  <a:t> cég </a:t>
                </a:r>
                <a:r>
                  <a:rPr lang="hu-HU" b="1" dirty="0" smtClean="0"/>
                  <a:t>várható</a:t>
                </a:r>
                <a:r>
                  <a:rPr lang="hu-HU" dirty="0" smtClean="0"/>
                  <a:t> nyereménye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+3∙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=3−3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endParaRPr lang="hu-HU" dirty="0"/>
              </a:p>
            </p:txBody>
          </p:sp>
        </mc:Choice>
        <mc:Fallback>
          <p:sp>
            <p:nvSpPr>
              <p:cNvPr id="13" name="Tartalom helye 5">
                <a:extLst>
                  <a:ext uri="{FF2B5EF4-FFF2-40B4-BE49-F238E27FC236}">
                    <a16:creationId xmlns="" xmlns:a16="http://schemas.microsoft.com/office/drawing/2014/main" id="{1C809049-3246-4998-A7B4-FDD59E1A25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387" y="4168131"/>
                <a:ext cx="6363118" cy="1061545"/>
              </a:xfrm>
              <a:prstGeom prst="rect">
                <a:avLst/>
              </a:prstGeom>
              <a:blipFill rotWithShape="0">
                <a:blip r:embed="rId6"/>
                <a:stretch>
                  <a:fillRect l="-862" t="-3448" r="-1341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artalom helye 5">
                <a:extLst>
                  <a:ext uri="{FF2B5EF4-FFF2-40B4-BE49-F238E27FC236}">
                    <a16:creationId xmlns="" xmlns:a16="http://schemas.microsoft.com/office/drawing/2014/main" id="{1C809049-3246-4998-A7B4-FDD59E1A25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7386" y="5148224"/>
                <a:ext cx="6976729" cy="106154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Wingdings 3" charset="2"/>
                  <a:buNone/>
                </a:pPr>
                <a:r>
                  <a:rPr lang="hu-HU" dirty="0" smtClean="0"/>
                  <a:t>Ha a </a:t>
                </a:r>
                <a:r>
                  <a:rPr lang="hu-HU" i="1" dirty="0" smtClean="0"/>
                  <a:t>B</a:t>
                </a:r>
                <a:r>
                  <a:rPr lang="hu-HU" dirty="0" smtClean="0"/>
                  <a:t> cég a </a:t>
                </a:r>
                <a:r>
                  <a:rPr lang="hu-HU" i="1" dirty="0" smtClean="0"/>
                  <a:t>konzervatív</a:t>
                </a:r>
                <a:r>
                  <a:rPr lang="hu-HU" dirty="0" smtClean="0"/>
                  <a:t> reklámot választja, akkor az </a:t>
                </a:r>
                <a:r>
                  <a:rPr lang="hu-HU" i="1" dirty="0" smtClean="0"/>
                  <a:t>A</a:t>
                </a:r>
                <a:r>
                  <a:rPr lang="hu-HU" dirty="0" smtClean="0"/>
                  <a:t> cég </a:t>
                </a:r>
                <a:r>
                  <a:rPr lang="hu-HU" b="1" dirty="0" smtClean="0"/>
                  <a:t>várható</a:t>
                </a:r>
                <a:r>
                  <a:rPr lang="hu-HU" dirty="0" smtClean="0"/>
                  <a:t> nyereménye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=7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−5</m:t>
                    </m:r>
                  </m:oMath>
                </a14:m>
                <a:endParaRPr lang="hu-HU" dirty="0"/>
              </a:p>
            </p:txBody>
          </p:sp>
        </mc:Choice>
        <mc:Fallback>
          <p:sp>
            <p:nvSpPr>
              <p:cNvPr id="15" name="Tartalom helye 5">
                <a:extLst>
                  <a:ext uri="{FF2B5EF4-FFF2-40B4-BE49-F238E27FC236}">
                    <a16:creationId xmlns="" xmlns:a16="http://schemas.microsoft.com/office/drawing/2014/main" id="{1C809049-3246-4998-A7B4-FDD59E1A25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386" y="5148224"/>
                <a:ext cx="6976729" cy="1061545"/>
              </a:xfrm>
              <a:prstGeom prst="rect">
                <a:avLst/>
              </a:prstGeom>
              <a:blipFill rotWithShape="0">
                <a:blip r:embed="rId7"/>
                <a:stretch>
                  <a:fillRect l="-787" t="-3448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Jobb oldali kapcsos zárójel 15"/>
          <p:cNvSpPr/>
          <p:nvPr/>
        </p:nvSpPr>
        <p:spPr>
          <a:xfrm>
            <a:off x="7483642" y="4168131"/>
            <a:ext cx="360948" cy="204163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 txBox="1">
            <a:spLocks/>
          </p:cNvSpPr>
          <p:nvPr/>
        </p:nvSpPr>
        <p:spPr>
          <a:xfrm>
            <a:off x="8000999" y="4790721"/>
            <a:ext cx="3693695" cy="1419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Az </a:t>
            </a:r>
            <a:r>
              <a:rPr lang="hu-HU" i="1" dirty="0" smtClean="0"/>
              <a:t>A</a:t>
            </a:r>
            <a:r>
              <a:rPr lang="hu-HU" dirty="0" smtClean="0"/>
              <a:t> cég a kétféle várható nyeremény </a:t>
            </a:r>
            <a:r>
              <a:rPr lang="hu-HU" b="1" dirty="0" smtClean="0"/>
              <a:t>minimumainak a maximumát</a:t>
            </a:r>
            <a:r>
              <a:rPr lang="hu-HU" dirty="0" smtClean="0"/>
              <a:t> választja.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1730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D1A9FD44-2580-46D7-BCF6-ED31803F7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Az </a:t>
            </a:r>
            <a:r>
              <a:rPr lang="hu-HU" i="1" dirty="0" smtClean="0"/>
              <a:t>A</a:t>
            </a:r>
            <a:r>
              <a:rPr lang="hu-HU" dirty="0" smtClean="0"/>
              <a:t> cég optimális kevert stratégiájának meghatározása</a:t>
            </a:r>
            <a:endParaRPr lang="hu-HU" dirty="0"/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artalom helye 5">
                <a:extLst>
                  <a:ext uri="{FF2B5EF4-FFF2-40B4-BE49-F238E27FC236}">
                    <a16:creationId xmlns="" xmlns:a16="http://schemas.microsoft.com/office/drawing/2014/main" id="{1C809049-3246-4998-A7B4-FDD59E1A25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27697" y="3243597"/>
                <a:ext cx="3260558" cy="60657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Wingdings 3" charset="2"/>
                  <a:buNone/>
                </a:pPr>
                <a:r>
                  <a:rPr lang="hu-HU" dirty="0" smtClean="0"/>
                  <a:t>Ha a </a:t>
                </a:r>
                <a:r>
                  <a:rPr lang="hu-HU" i="1" dirty="0" smtClean="0"/>
                  <a:t>B</a:t>
                </a:r>
                <a:r>
                  <a:rPr lang="hu-HU" dirty="0" smtClean="0"/>
                  <a:t> cég a </a:t>
                </a:r>
                <a:r>
                  <a:rPr lang="hu-HU" i="1" dirty="0" smtClean="0"/>
                  <a:t>fiatalos</a:t>
                </a:r>
                <a:r>
                  <a:rPr lang="hu-HU" dirty="0" smtClean="0"/>
                  <a:t> reklámot választja, akkor az </a:t>
                </a:r>
                <a:r>
                  <a:rPr lang="hu-HU" i="1" dirty="0" smtClean="0"/>
                  <a:t>A</a:t>
                </a:r>
                <a:r>
                  <a:rPr lang="hu-HU" dirty="0" smtClean="0"/>
                  <a:t> cég </a:t>
                </a:r>
                <a:r>
                  <a:rPr lang="hu-HU" b="1" dirty="0" smtClean="0"/>
                  <a:t>várható</a:t>
                </a:r>
                <a:r>
                  <a:rPr lang="hu-HU" dirty="0" smtClean="0"/>
                  <a:t> nyereménye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+3∙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=3−3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endParaRPr lang="hu-HU" dirty="0"/>
              </a:p>
            </p:txBody>
          </p:sp>
        </mc:Choice>
        <mc:Fallback>
          <p:sp>
            <p:nvSpPr>
              <p:cNvPr id="13" name="Tartalom helye 5">
                <a:extLst>
                  <a:ext uri="{FF2B5EF4-FFF2-40B4-BE49-F238E27FC236}">
                    <a16:creationId xmlns="" xmlns:a16="http://schemas.microsoft.com/office/drawing/2014/main" id="{1C809049-3246-4998-A7B4-FDD59E1A25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7697" y="3243597"/>
                <a:ext cx="3260558" cy="606579"/>
              </a:xfrm>
              <a:prstGeom prst="rect">
                <a:avLst/>
              </a:prstGeom>
              <a:blipFill rotWithShape="0">
                <a:blip r:embed="rId4"/>
                <a:stretch>
                  <a:fillRect l="-187" t="-7000" b="-200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artalom helye 5">
                <a:extLst>
                  <a:ext uri="{FF2B5EF4-FFF2-40B4-BE49-F238E27FC236}">
                    <a16:creationId xmlns="" xmlns:a16="http://schemas.microsoft.com/office/drawing/2014/main" id="{1C809049-3246-4998-A7B4-FDD59E1A25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175032" y="5961081"/>
                <a:ext cx="3112181" cy="71043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62500" lnSpcReduction="20000"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Wingdings 3" charset="2"/>
                  <a:buNone/>
                </a:pPr>
                <a:r>
                  <a:rPr lang="hu-HU" dirty="0" smtClean="0"/>
                  <a:t>Ha a </a:t>
                </a:r>
                <a:r>
                  <a:rPr lang="hu-HU" i="1" dirty="0" smtClean="0"/>
                  <a:t>B</a:t>
                </a:r>
                <a:r>
                  <a:rPr lang="hu-HU" dirty="0" smtClean="0"/>
                  <a:t> cég a </a:t>
                </a:r>
                <a:r>
                  <a:rPr lang="hu-HU" i="1" dirty="0" smtClean="0"/>
                  <a:t>konzervatív</a:t>
                </a:r>
                <a:r>
                  <a:rPr lang="hu-HU" dirty="0" smtClean="0"/>
                  <a:t> reklámot választja, akkor az </a:t>
                </a:r>
                <a:r>
                  <a:rPr lang="hu-HU" i="1" dirty="0" smtClean="0"/>
                  <a:t>A</a:t>
                </a:r>
                <a:r>
                  <a:rPr lang="hu-HU" dirty="0" smtClean="0"/>
                  <a:t> cég </a:t>
                </a:r>
                <a:r>
                  <a:rPr lang="hu-HU" b="1" dirty="0" smtClean="0"/>
                  <a:t>várható</a:t>
                </a:r>
                <a:r>
                  <a:rPr lang="hu-HU" dirty="0" smtClean="0"/>
                  <a:t> nyereménye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=7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−5</m:t>
                    </m:r>
                  </m:oMath>
                </a14:m>
                <a:endParaRPr lang="hu-HU" dirty="0"/>
              </a:p>
            </p:txBody>
          </p:sp>
        </mc:Choice>
        <mc:Fallback>
          <p:sp>
            <p:nvSpPr>
              <p:cNvPr id="15" name="Tartalom helye 5">
                <a:extLst>
                  <a:ext uri="{FF2B5EF4-FFF2-40B4-BE49-F238E27FC236}">
                    <a16:creationId xmlns="" xmlns:a16="http://schemas.microsoft.com/office/drawing/2014/main" id="{1C809049-3246-4998-A7B4-FDD59E1A25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5032" y="5961081"/>
                <a:ext cx="3112181" cy="710430"/>
              </a:xfrm>
              <a:prstGeom prst="rect">
                <a:avLst/>
              </a:prstGeom>
              <a:blipFill rotWithShape="0">
                <a:blip r:embed="rId5"/>
                <a:stretch>
                  <a:fillRect t="-5172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Csoportba foglalás 13"/>
          <p:cNvGrpSpPr/>
          <p:nvPr/>
        </p:nvGrpSpPr>
        <p:grpSpPr>
          <a:xfrm>
            <a:off x="4341231" y="2686035"/>
            <a:ext cx="4259179" cy="4171965"/>
            <a:chOff x="3573380" y="1130969"/>
            <a:chExt cx="4259179" cy="4171965"/>
          </a:xfrm>
        </p:grpSpPr>
        <p:cxnSp>
          <p:nvCxnSpPr>
            <p:cNvPr id="10" name="Egyenes összekötő nyíllal 9"/>
            <p:cNvCxnSpPr/>
            <p:nvPr/>
          </p:nvCxnSpPr>
          <p:spPr>
            <a:xfrm>
              <a:off x="3573380" y="3417529"/>
              <a:ext cx="425917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gyenes összekötő nyíllal 17"/>
            <p:cNvCxnSpPr/>
            <p:nvPr/>
          </p:nvCxnSpPr>
          <p:spPr>
            <a:xfrm flipV="1">
              <a:off x="3725780" y="1130969"/>
              <a:ext cx="0" cy="41719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Egyenes összekötő 19"/>
          <p:cNvCxnSpPr/>
          <p:nvPr/>
        </p:nvCxnSpPr>
        <p:spPr>
          <a:xfrm>
            <a:off x="4493631" y="3729789"/>
            <a:ext cx="2555137" cy="12428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gyenes összekötő 22"/>
          <p:cNvCxnSpPr/>
          <p:nvPr/>
        </p:nvCxnSpPr>
        <p:spPr>
          <a:xfrm flipV="1">
            <a:off x="4493630" y="4292583"/>
            <a:ext cx="2555138" cy="219243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églalap 25"/>
              <p:cNvSpPr/>
              <p:nvPr/>
            </p:nvSpPr>
            <p:spPr>
              <a:xfrm>
                <a:off x="3899970" y="6270874"/>
                <a:ext cx="5501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−5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26" name="Téglalap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9970" y="6270874"/>
                <a:ext cx="550151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églalap 26"/>
              <p:cNvSpPr/>
              <p:nvPr/>
            </p:nvSpPr>
            <p:spPr>
              <a:xfrm>
                <a:off x="3982540" y="3507641"/>
                <a:ext cx="3770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27" name="Téglalap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2540" y="3507641"/>
                <a:ext cx="377026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églalap 27"/>
              <p:cNvSpPr/>
              <p:nvPr/>
            </p:nvSpPr>
            <p:spPr>
              <a:xfrm>
                <a:off x="3989351" y="4187653"/>
                <a:ext cx="3770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28" name="Téglalap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9351" y="4187653"/>
                <a:ext cx="377026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Egyenes összekötő 32"/>
          <p:cNvCxnSpPr/>
          <p:nvPr/>
        </p:nvCxnSpPr>
        <p:spPr>
          <a:xfrm flipH="1">
            <a:off x="4493630" y="4292583"/>
            <a:ext cx="2555138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églalap 33"/>
              <p:cNvSpPr/>
              <p:nvPr/>
            </p:nvSpPr>
            <p:spPr>
              <a:xfrm>
                <a:off x="8390021" y="5018874"/>
                <a:ext cx="3798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i="1" smtClean="0">
                          <a:solidFill>
                            <a:srgbClr val="9D2D0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34" name="Téglalap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0021" y="5018874"/>
                <a:ext cx="379848" cy="369332"/>
              </a:xfrm>
              <a:prstGeom prst="rect">
                <a:avLst/>
              </a:prstGeom>
              <a:blipFill rotWithShape="0">
                <a:blip r:embed="rId9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églalap 34"/>
          <p:cNvSpPr/>
          <p:nvPr/>
        </p:nvSpPr>
        <p:spPr>
          <a:xfrm>
            <a:off x="4177864" y="2004365"/>
            <a:ext cx="199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i="1" dirty="0">
                <a:solidFill>
                  <a:srgbClr val="9D2D0F"/>
                </a:solidFill>
              </a:rPr>
              <a:t>A</a:t>
            </a:r>
            <a:r>
              <a:rPr lang="hu-HU" dirty="0">
                <a:solidFill>
                  <a:srgbClr val="9D2D0F"/>
                </a:solidFill>
              </a:rPr>
              <a:t> cég </a:t>
            </a:r>
            <a:r>
              <a:rPr lang="hu-HU" b="1" dirty="0">
                <a:solidFill>
                  <a:srgbClr val="9D2D0F"/>
                </a:solidFill>
              </a:rPr>
              <a:t>várható</a:t>
            </a:r>
            <a:r>
              <a:rPr lang="hu-HU" dirty="0">
                <a:solidFill>
                  <a:srgbClr val="9D2D0F"/>
                </a:solidFill>
              </a:rPr>
              <a:t> nyereménye </a:t>
            </a:r>
          </a:p>
        </p:txBody>
      </p:sp>
    </p:spTree>
    <p:extLst>
      <p:ext uri="{BB962C8B-B14F-4D97-AF65-F5344CB8AC3E}">
        <p14:creationId xmlns:p14="http://schemas.microsoft.com/office/powerpoint/2010/main" val="227398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D1A9FD44-2580-46D7-BCF6-ED31803F7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Az </a:t>
            </a:r>
            <a:r>
              <a:rPr lang="hu-HU" i="1" dirty="0" smtClean="0"/>
              <a:t>A</a:t>
            </a:r>
            <a:r>
              <a:rPr lang="hu-HU" dirty="0" smtClean="0"/>
              <a:t> cég optimális kevert stratégiájának meghatározása</a:t>
            </a:r>
            <a:endParaRPr lang="hu-HU" dirty="0"/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17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 txBox="1">
            <a:spLocks/>
          </p:cNvSpPr>
          <p:nvPr/>
        </p:nvSpPr>
        <p:spPr>
          <a:xfrm>
            <a:off x="109936" y="2789254"/>
            <a:ext cx="3042442" cy="15922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Az </a:t>
            </a:r>
            <a:r>
              <a:rPr lang="hu-HU" i="1" dirty="0" smtClean="0"/>
              <a:t>A</a:t>
            </a:r>
            <a:r>
              <a:rPr lang="hu-HU" dirty="0" smtClean="0"/>
              <a:t> cég a kétféle várható nyeremény </a:t>
            </a:r>
            <a:r>
              <a:rPr lang="hu-HU" b="1" dirty="0" smtClean="0"/>
              <a:t>minimumainak a maximumát</a:t>
            </a:r>
            <a:r>
              <a:rPr lang="hu-HU" dirty="0" smtClean="0"/>
              <a:t> választja.</a:t>
            </a:r>
            <a:endParaRPr lang="hu-HU" dirty="0"/>
          </a:p>
        </p:txBody>
      </p:sp>
      <p:grpSp>
        <p:nvGrpSpPr>
          <p:cNvPr id="14" name="Csoportba foglalás 13"/>
          <p:cNvGrpSpPr/>
          <p:nvPr/>
        </p:nvGrpSpPr>
        <p:grpSpPr>
          <a:xfrm>
            <a:off x="4341231" y="2686035"/>
            <a:ext cx="4259179" cy="4171965"/>
            <a:chOff x="3573380" y="1130969"/>
            <a:chExt cx="4259179" cy="4171965"/>
          </a:xfrm>
        </p:grpSpPr>
        <p:cxnSp>
          <p:nvCxnSpPr>
            <p:cNvPr id="10" name="Egyenes összekötő nyíllal 9"/>
            <p:cNvCxnSpPr/>
            <p:nvPr/>
          </p:nvCxnSpPr>
          <p:spPr>
            <a:xfrm>
              <a:off x="3573380" y="3417529"/>
              <a:ext cx="425917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gyenes összekötő nyíllal 17"/>
            <p:cNvCxnSpPr/>
            <p:nvPr/>
          </p:nvCxnSpPr>
          <p:spPr>
            <a:xfrm flipV="1">
              <a:off x="3725780" y="1130969"/>
              <a:ext cx="0" cy="41719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Egyenes összekötő 19"/>
          <p:cNvCxnSpPr/>
          <p:nvPr/>
        </p:nvCxnSpPr>
        <p:spPr>
          <a:xfrm>
            <a:off x="4493631" y="3729789"/>
            <a:ext cx="2555137" cy="12428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gyenes összekötő 22"/>
          <p:cNvCxnSpPr/>
          <p:nvPr/>
        </p:nvCxnSpPr>
        <p:spPr>
          <a:xfrm flipV="1">
            <a:off x="4493630" y="4292583"/>
            <a:ext cx="2555138" cy="219243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églalap 25"/>
              <p:cNvSpPr/>
              <p:nvPr/>
            </p:nvSpPr>
            <p:spPr>
              <a:xfrm>
                <a:off x="3899970" y="6270874"/>
                <a:ext cx="5501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−5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26" name="Téglalap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9970" y="6270874"/>
                <a:ext cx="550151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églalap 26"/>
              <p:cNvSpPr/>
              <p:nvPr/>
            </p:nvSpPr>
            <p:spPr>
              <a:xfrm>
                <a:off x="3982540" y="3507641"/>
                <a:ext cx="3770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27" name="Téglalap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2540" y="3507641"/>
                <a:ext cx="377026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églalap 27"/>
              <p:cNvSpPr/>
              <p:nvPr/>
            </p:nvSpPr>
            <p:spPr>
              <a:xfrm>
                <a:off x="3989351" y="4187653"/>
                <a:ext cx="3770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28" name="Téglalap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9351" y="4187653"/>
                <a:ext cx="377026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Egyenes összekötő 32"/>
          <p:cNvCxnSpPr/>
          <p:nvPr/>
        </p:nvCxnSpPr>
        <p:spPr>
          <a:xfrm flipH="1">
            <a:off x="4493630" y="4292583"/>
            <a:ext cx="2555138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églalap 33"/>
              <p:cNvSpPr/>
              <p:nvPr/>
            </p:nvSpPr>
            <p:spPr>
              <a:xfrm>
                <a:off x="8390021" y="5018874"/>
                <a:ext cx="3798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i="1" smtClean="0">
                          <a:solidFill>
                            <a:srgbClr val="9D2D0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34" name="Téglalap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0021" y="5018874"/>
                <a:ext cx="379848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églalap 34"/>
          <p:cNvSpPr/>
          <p:nvPr/>
        </p:nvSpPr>
        <p:spPr>
          <a:xfrm>
            <a:off x="4177864" y="2004365"/>
            <a:ext cx="199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i="1" dirty="0">
                <a:solidFill>
                  <a:srgbClr val="9D2D0F"/>
                </a:solidFill>
              </a:rPr>
              <a:t>A</a:t>
            </a:r>
            <a:r>
              <a:rPr lang="hu-HU" dirty="0">
                <a:solidFill>
                  <a:srgbClr val="9D2D0F"/>
                </a:solidFill>
              </a:rPr>
              <a:t> cég </a:t>
            </a:r>
            <a:r>
              <a:rPr lang="hu-HU" b="1" dirty="0">
                <a:solidFill>
                  <a:srgbClr val="9D2D0F"/>
                </a:solidFill>
              </a:rPr>
              <a:t>várható</a:t>
            </a:r>
            <a:r>
              <a:rPr lang="hu-HU" dirty="0">
                <a:solidFill>
                  <a:srgbClr val="9D2D0F"/>
                </a:solidFill>
              </a:rPr>
              <a:t> nyereménye </a:t>
            </a:r>
          </a:p>
        </p:txBody>
      </p:sp>
      <p:sp>
        <p:nvSpPr>
          <p:cNvPr id="4" name="Lefelé nyíl 3"/>
          <p:cNvSpPr/>
          <p:nvPr/>
        </p:nvSpPr>
        <p:spPr>
          <a:xfrm flipV="1">
            <a:off x="5072763" y="5953954"/>
            <a:ext cx="204537" cy="735485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6" name="Egyenes összekötő 5"/>
          <p:cNvCxnSpPr/>
          <p:nvPr/>
        </p:nvCxnSpPr>
        <p:spPr>
          <a:xfrm flipV="1">
            <a:off x="4493629" y="4708194"/>
            <a:ext cx="2063519" cy="1776827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gyenes összekötő 23"/>
          <p:cNvCxnSpPr/>
          <p:nvPr/>
        </p:nvCxnSpPr>
        <p:spPr>
          <a:xfrm flipH="1" flipV="1">
            <a:off x="6557148" y="4737738"/>
            <a:ext cx="491621" cy="234856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llipszis 20"/>
          <p:cNvSpPr/>
          <p:nvPr/>
        </p:nvSpPr>
        <p:spPr>
          <a:xfrm>
            <a:off x="6482355" y="4676425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0" name="Lefelé nyíl 29"/>
          <p:cNvSpPr/>
          <p:nvPr/>
        </p:nvSpPr>
        <p:spPr>
          <a:xfrm flipV="1">
            <a:off x="6441554" y="4827430"/>
            <a:ext cx="204537" cy="73548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1" name="Téglalap 30"/>
          <p:cNvSpPr/>
          <p:nvPr/>
        </p:nvSpPr>
        <p:spPr>
          <a:xfrm>
            <a:off x="5338633" y="6159390"/>
            <a:ext cx="199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i="1" dirty="0" smtClean="0">
                <a:solidFill>
                  <a:srgbClr val="9D2D0F"/>
                </a:solidFill>
              </a:rPr>
              <a:t>minimumok</a:t>
            </a:r>
            <a:endParaRPr lang="hu-HU" dirty="0">
              <a:solidFill>
                <a:srgbClr val="9D2D0F"/>
              </a:solidFill>
            </a:endParaRPr>
          </a:p>
        </p:txBody>
      </p:sp>
      <p:sp>
        <p:nvSpPr>
          <p:cNvPr id="32" name="Téglalap 31"/>
          <p:cNvSpPr/>
          <p:nvPr/>
        </p:nvSpPr>
        <p:spPr>
          <a:xfrm>
            <a:off x="6240769" y="5635012"/>
            <a:ext cx="329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i="1" dirty="0">
                <a:solidFill>
                  <a:srgbClr val="FF0000"/>
                </a:solidFill>
              </a:rPr>
              <a:t>a</a:t>
            </a:r>
            <a:r>
              <a:rPr lang="hu-HU" b="1" i="1" dirty="0" smtClean="0">
                <a:solidFill>
                  <a:srgbClr val="FF0000"/>
                </a:solidFill>
              </a:rPr>
              <a:t> minimumok maximuma</a:t>
            </a:r>
            <a:endParaRPr lang="hu-H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18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D1A9FD44-2580-46D7-BCF6-ED31803F7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Az </a:t>
            </a:r>
            <a:r>
              <a:rPr lang="hu-HU" i="1" dirty="0" smtClean="0"/>
              <a:t>A</a:t>
            </a:r>
            <a:r>
              <a:rPr lang="hu-HU" dirty="0" smtClean="0"/>
              <a:t> cég optimális kevert stratégiájának meghatározása</a:t>
            </a:r>
            <a:endParaRPr lang="hu-HU" dirty="0"/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17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 txBox="1">
            <a:spLocks/>
          </p:cNvSpPr>
          <p:nvPr/>
        </p:nvSpPr>
        <p:spPr>
          <a:xfrm>
            <a:off x="109936" y="2789254"/>
            <a:ext cx="3042442" cy="15922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Az </a:t>
            </a:r>
            <a:r>
              <a:rPr lang="hu-HU" i="1" dirty="0" smtClean="0"/>
              <a:t>A</a:t>
            </a:r>
            <a:r>
              <a:rPr lang="hu-HU" dirty="0" smtClean="0"/>
              <a:t> cég a kétféle várható nyeremény </a:t>
            </a:r>
            <a:r>
              <a:rPr lang="hu-HU" b="1" dirty="0" smtClean="0"/>
              <a:t>minimumainak a maximumát</a:t>
            </a:r>
            <a:r>
              <a:rPr lang="hu-HU" dirty="0" smtClean="0"/>
              <a:t> választja.</a:t>
            </a:r>
            <a:endParaRPr lang="hu-HU" dirty="0"/>
          </a:p>
        </p:txBody>
      </p:sp>
      <p:grpSp>
        <p:nvGrpSpPr>
          <p:cNvPr id="14" name="Csoportba foglalás 13"/>
          <p:cNvGrpSpPr/>
          <p:nvPr/>
        </p:nvGrpSpPr>
        <p:grpSpPr>
          <a:xfrm>
            <a:off x="4341231" y="2686035"/>
            <a:ext cx="4259179" cy="4171965"/>
            <a:chOff x="3573380" y="1130969"/>
            <a:chExt cx="4259179" cy="4171965"/>
          </a:xfrm>
        </p:grpSpPr>
        <p:cxnSp>
          <p:nvCxnSpPr>
            <p:cNvPr id="10" name="Egyenes összekötő nyíllal 9"/>
            <p:cNvCxnSpPr/>
            <p:nvPr/>
          </p:nvCxnSpPr>
          <p:spPr>
            <a:xfrm>
              <a:off x="3573380" y="3417529"/>
              <a:ext cx="425917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gyenes összekötő nyíllal 17"/>
            <p:cNvCxnSpPr/>
            <p:nvPr/>
          </p:nvCxnSpPr>
          <p:spPr>
            <a:xfrm flipV="1">
              <a:off x="3725780" y="1130969"/>
              <a:ext cx="0" cy="41719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Egyenes összekötő 19"/>
          <p:cNvCxnSpPr/>
          <p:nvPr/>
        </p:nvCxnSpPr>
        <p:spPr>
          <a:xfrm>
            <a:off x="4493631" y="3729789"/>
            <a:ext cx="2555137" cy="12428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gyenes összekötő 22"/>
          <p:cNvCxnSpPr/>
          <p:nvPr/>
        </p:nvCxnSpPr>
        <p:spPr>
          <a:xfrm flipV="1">
            <a:off x="4493630" y="4292583"/>
            <a:ext cx="2555138" cy="219243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églalap 25"/>
              <p:cNvSpPr/>
              <p:nvPr/>
            </p:nvSpPr>
            <p:spPr>
              <a:xfrm>
                <a:off x="3899970" y="6270874"/>
                <a:ext cx="5501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−5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26" name="Téglalap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9970" y="6270874"/>
                <a:ext cx="550151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églalap 26"/>
              <p:cNvSpPr/>
              <p:nvPr/>
            </p:nvSpPr>
            <p:spPr>
              <a:xfrm>
                <a:off x="3982540" y="3507641"/>
                <a:ext cx="3770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27" name="Téglalap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2540" y="3507641"/>
                <a:ext cx="377026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églalap 27"/>
              <p:cNvSpPr/>
              <p:nvPr/>
            </p:nvSpPr>
            <p:spPr>
              <a:xfrm>
                <a:off x="3989351" y="4187653"/>
                <a:ext cx="3770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28" name="Téglalap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9351" y="4187653"/>
                <a:ext cx="377026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Egyenes összekötő 32"/>
          <p:cNvCxnSpPr/>
          <p:nvPr/>
        </p:nvCxnSpPr>
        <p:spPr>
          <a:xfrm flipH="1">
            <a:off x="4493629" y="4737721"/>
            <a:ext cx="2044049" cy="17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églalap 33"/>
              <p:cNvSpPr/>
              <p:nvPr/>
            </p:nvSpPr>
            <p:spPr>
              <a:xfrm>
                <a:off x="8390021" y="5018874"/>
                <a:ext cx="3798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i="1" smtClean="0">
                          <a:solidFill>
                            <a:srgbClr val="9D2D0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34" name="Téglalap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0021" y="5018874"/>
                <a:ext cx="379848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églalap 34"/>
          <p:cNvSpPr/>
          <p:nvPr/>
        </p:nvSpPr>
        <p:spPr>
          <a:xfrm>
            <a:off x="4177864" y="2004365"/>
            <a:ext cx="199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i="1" dirty="0">
                <a:solidFill>
                  <a:srgbClr val="9D2D0F"/>
                </a:solidFill>
              </a:rPr>
              <a:t>A</a:t>
            </a:r>
            <a:r>
              <a:rPr lang="hu-HU" dirty="0">
                <a:solidFill>
                  <a:srgbClr val="9D2D0F"/>
                </a:solidFill>
              </a:rPr>
              <a:t> cég </a:t>
            </a:r>
            <a:r>
              <a:rPr lang="hu-HU" b="1" dirty="0">
                <a:solidFill>
                  <a:srgbClr val="9D2D0F"/>
                </a:solidFill>
              </a:rPr>
              <a:t>várható</a:t>
            </a:r>
            <a:r>
              <a:rPr lang="hu-HU" dirty="0">
                <a:solidFill>
                  <a:srgbClr val="9D2D0F"/>
                </a:solidFill>
              </a:rPr>
              <a:t> nyereménye </a:t>
            </a:r>
          </a:p>
        </p:txBody>
      </p:sp>
      <p:cxnSp>
        <p:nvCxnSpPr>
          <p:cNvPr id="6" name="Egyenes összekötő 5"/>
          <p:cNvCxnSpPr/>
          <p:nvPr/>
        </p:nvCxnSpPr>
        <p:spPr>
          <a:xfrm flipV="1">
            <a:off x="4493629" y="4708194"/>
            <a:ext cx="2063519" cy="1776827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gyenes összekötő 23"/>
          <p:cNvCxnSpPr/>
          <p:nvPr/>
        </p:nvCxnSpPr>
        <p:spPr>
          <a:xfrm flipH="1" flipV="1">
            <a:off x="6557148" y="4737738"/>
            <a:ext cx="491621" cy="234856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llipszis 20"/>
          <p:cNvSpPr/>
          <p:nvPr/>
        </p:nvSpPr>
        <p:spPr>
          <a:xfrm>
            <a:off x="6482355" y="4676425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24"/>
          <p:cNvCxnSpPr>
            <a:stCxn id="21" idx="4"/>
          </p:cNvCxnSpPr>
          <p:nvPr/>
        </p:nvCxnSpPr>
        <p:spPr>
          <a:xfrm>
            <a:off x="6536355" y="4784425"/>
            <a:ext cx="1324" cy="188169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Szövegdoboz 28"/>
              <p:cNvSpPr txBox="1"/>
              <p:nvPr/>
            </p:nvSpPr>
            <p:spPr>
              <a:xfrm>
                <a:off x="6470820" y="5140750"/>
                <a:ext cx="8011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=0,8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29" name="Szövegdoboz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0820" y="5140750"/>
                <a:ext cx="801117" cy="276999"/>
              </a:xfrm>
              <a:prstGeom prst="rect">
                <a:avLst/>
              </a:prstGeom>
              <a:blipFill rotWithShape="0">
                <a:blip r:embed="rId8"/>
                <a:stretch>
                  <a:fillRect l="-6061" r="-6061" b="-28261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Szövegdoboz 35"/>
              <p:cNvSpPr txBox="1"/>
              <p:nvPr/>
            </p:nvSpPr>
            <p:spPr>
              <a:xfrm>
                <a:off x="3095787" y="4591925"/>
                <a:ext cx="87286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=0,6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36" name="Szövegdoboz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5787" y="4591925"/>
                <a:ext cx="872868" cy="276999"/>
              </a:xfrm>
              <a:prstGeom prst="rect">
                <a:avLst/>
              </a:prstGeom>
              <a:blipFill rotWithShape="0">
                <a:blip r:embed="rId9"/>
                <a:stretch>
                  <a:fillRect l="-5594" r="-5594" b="-1087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1280" y="2354113"/>
            <a:ext cx="4811044" cy="19384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 smtClean="0"/>
              <a:t>Ha az </a:t>
            </a:r>
            <a:r>
              <a:rPr lang="hu-HU" i="1" dirty="0" smtClean="0"/>
              <a:t>A</a:t>
            </a:r>
            <a:r>
              <a:rPr lang="hu-HU" dirty="0" smtClean="0"/>
              <a:t> cég a </a:t>
            </a:r>
            <a:r>
              <a:rPr lang="hu-HU" i="1" dirty="0" smtClean="0"/>
              <a:t>családbarát</a:t>
            </a:r>
            <a:r>
              <a:rPr lang="hu-HU" dirty="0"/>
              <a:t> </a:t>
            </a:r>
            <a:r>
              <a:rPr lang="hu-HU" dirty="0" smtClean="0"/>
              <a:t>reklámját a fogyasztók </a:t>
            </a:r>
            <a:r>
              <a:rPr lang="hu-HU" b="1" dirty="0" smtClean="0"/>
              <a:t>80%</a:t>
            </a:r>
            <a:r>
              <a:rPr lang="hu-HU" dirty="0" smtClean="0"/>
              <a:t>-ának a </a:t>
            </a:r>
            <a:r>
              <a:rPr lang="hu-HU" i="1" dirty="0" smtClean="0"/>
              <a:t>provokatívat</a:t>
            </a:r>
            <a:r>
              <a:rPr lang="hu-HU" dirty="0" smtClean="0"/>
              <a:t> a </a:t>
            </a:r>
            <a:r>
              <a:rPr lang="hu-HU" b="1" dirty="0" smtClean="0"/>
              <a:t>20%</a:t>
            </a:r>
            <a:r>
              <a:rPr lang="hu-HU" dirty="0" smtClean="0"/>
              <a:t>-ának jeleníti meg, akkor várhatóan legalább </a:t>
            </a:r>
            <a:r>
              <a:rPr lang="hu-HU" b="1" dirty="0" smtClean="0"/>
              <a:t>0,6</a:t>
            </a:r>
            <a:r>
              <a:rPr lang="hu-HU" dirty="0" smtClean="0"/>
              <a:t> százalékponttal nő a piaci részesedése.</a:t>
            </a:r>
            <a:endParaRPr lang="hu-HU" dirty="0"/>
          </a:p>
        </p:txBody>
      </p:sp>
      <p:sp>
        <p:nvSpPr>
          <p:cNvPr id="12" name="Téglalap 11"/>
          <p:cNvSpPr/>
          <p:nvPr/>
        </p:nvSpPr>
        <p:spPr>
          <a:xfrm>
            <a:off x="6313343" y="5497209"/>
            <a:ext cx="34480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>(A </a:t>
            </a:r>
            <a:r>
              <a:rPr lang="hu-HU" i="1" dirty="0" smtClean="0"/>
              <a:t>p</a:t>
            </a:r>
            <a:r>
              <a:rPr lang="hu-HU" dirty="0" smtClean="0"/>
              <a:t> a </a:t>
            </a:r>
            <a:r>
              <a:rPr lang="hu-HU" i="1" dirty="0"/>
              <a:t>családbarát</a:t>
            </a:r>
            <a:r>
              <a:rPr lang="hu-HU" dirty="0"/>
              <a:t> </a:t>
            </a:r>
            <a:r>
              <a:rPr lang="hu-HU" dirty="0" smtClean="0"/>
              <a:t>reklám megjelenítésének valószínűsége.)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6877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D1A9FD44-2580-46D7-BCF6-ED31803F7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</a:t>
            </a:r>
            <a:r>
              <a:rPr lang="hu-HU" i="1" dirty="0" smtClean="0"/>
              <a:t>B</a:t>
            </a:r>
            <a:r>
              <a:rPr lang="hu-HU" dirty="0" smtClean="0"/>
              <a:t> cég optimális kevert stratégiájának meghatározása</a:t>
            </a:r>
            <a:endParaRPr lang="hu-HU" dirty="0"/>
          </a:p>
        </p:txBody>
      </p:sp>
      <p:sp>
        <p:nvSpPr>
          <p:cNvPr id="6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388" y="2482453"/>
            <a:ext cx="4811044" cy="10615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 smtClean="0"/>
              <a:t>A </a:t>
            </a:r>
            <a:r>
              <a:rPr lang="hu-HU" i="1" dirty="0" smtClean="0"/>
              <a:t>B</a:t>
            </a:r>
            <a:r>
              <a:rPr lang="hu-HU" dirty="0" smtClean="0"/>
              <a:t> cég a </a:t>
            </a:r>
            <a:r>
              <a:rPr lang="hu-HU" i="1" dirty="0" smtClean="0"/>
              <a:t>fiatalos</a:t>
            </a:r>
            <a:r>
              <a:rPr lang="hu-HU" dirty="0" smtClean="0"/>
              <a:t> </a:t>
            </a:r>
            <a:r>
              <a:rPr lang="hu-HU" i="1" dirty="0" smtClean="0"/>
              <a:t>q</a:t>
            </a:r>
            <a:r>
              <a:rPr lang="hu-HU" dirty="0" smtClean="0"/>
              <a:t>, a </a:t>
            </a:r>
            <a:r>
              <a:rPr lang="hu-HU" i="1" dirty="0" smtClean="0"/>
              <a:t>provokatív</a:t>
            </a:r>
            <a:r>
              <a:rPr lang="hu-HU" dirty="0" smtClean="0"/>
              <a:t> reklámot (1-q)valószínűséggel jeleníti meg a fogyasztóknak.</a:t>
            </a:r>
            <a:endParaRPr lang="hu-HU" dirty="0"/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graphicFrame>
        <p:nvGraphicFramePr>
          <p:cNvPr id="5" name="Táblázat 4"/>
          <p:cNvGraphicFramePr>
            <a:graphicFrameLocks noGrp="1"/>
          </p:cNvGraphicFramePr>
          <p:nvPr/>
        </p:nvGraphicFramePr>
        <p:xfrm>
          <a:off x="6839470" y="2307640"/>
          <a:ext cx="3967928" cy="14111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4934"/>
                <a:gridCol w="894934"/>
                <a:gridCol w="1089030"/>
                <a:gridCol w="1089030"/>
              </a:tblGrid>
              <a:tr h="2952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 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 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4103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 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 reklám stílusa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fiatalos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konzervatív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10361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családbarát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2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95224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provokatív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3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3" name="Szövegdoboz 2"/>
              <p:cNvSpPr txBox="1"/>
              <p:nvPr/>
            </p:nvSpPr>
            <p:spPr>
              <a:xfrm>
                <a:off x="9107504" y="3795529"/>
                <a:ext cx="19518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𝑞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3" name="Szövegdoboz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7504" y="3795529"/>
                <a:ext cx="195182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28125" r="-21875" b="-31111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Szövegdoboz 11"/>
              <p:cNvSpPr txBox="1"/>
              <p:nvPr/>
            </p:nvSpPr>
            <p:spPr>
              <a:xfrm>
                <a:off x="9981564" y="3795528"/>
                <a:ext cx="5991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1−</m:t>
                      </m:r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𝑞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12" name="Szövegdoboz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1564" y="3795528"/>
                <a:ext cx="599138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7071" r="-6061" b="-31111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artalom helye 5">
                <a:extLst>
                  <a:ext uri="{FF2B5EF4-FFF2-40B4-BE49-F238E27FC236}">
                    <a16:creationId xmlns="" xmlns:a16="http://schemas.microsoft.com/office/drawing/2014/main" id="{1C809049-3246-4998-A7B4-FDD59E1A25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7387" y="4168131"/>
                <a:ext cx="6363118" cy="106154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Wingdings 3" charset="2"/>
                  <a:buNone/>
                </a:pPr>
                <a:r>
                  <a:rPr lang="hu-HU" dirty="0" smtClean="0"/>
                  <a:t>Ha az </a:t>
                </a:r>
                <a:r>
                  <a:rPr lang="hu-HU" i="1" dirty="0" smtClean="0"/>
                  <a:t>A</a:t>
                </a:r>
                <a:r>
                  <a:rPr lang="hu-HU" dirty="0" smtClean="0"/>
                  <a:t> cég a </a:t>
                </a:r>
                <a:r>
                  <a:rPr lang="hu-HU" i="1" dirty="0" smtClean="0"/>
                  <a:t>családbarát</a:t>
                </a:r>
                <a:r>
                  <a:rPr lang="hu-HU" dirty="0" smtClean="0"/>
                  <a:t> reklámot választja, akkor a </a:t>
                </a:r>
                <a:r>
                  <a:rPr lang="hu-HU" i="1" dirty="0" smtClean="0"/>
                  <a:t>B</a:t>
                </a:r>
                <a:r>
                  <a:rPr lang="hu-HU" dirty="0" smtClean="0"/>
                  <a:t> cég </a:t>
                </a:r>
                <a:r>
                  <a:rPr lang="hu-HU" b="1" dirty="0" smtClean="0"/>
                  <a:t>várható</a:t>
                </a:r>
                <a:r>
                  <a:rPr lang="hu-HU" dirty="0" smtClean="0"/>
                  <a:t> vesztesége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+2∙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=2−2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</m:oMath>
                </a14:m>
                <a:endParaRPr lang="hu-HU" dirty="0"/>
              </a:p>
            </p:txBody>
          </p:sp>
        </mc:Choice>
        <mc:Fallback>
          <p:sp>
            <p:nvSpPr>
              <p:cNvPr id="13" name="Tartalom helye 5">
                <a:extLst>
                  <a:ext uri="{FF2B5EF4-FFF2-40B4-BE49-F238E27FC236}">
                    <a16:creationId xmlns="" xmlns:a16="http://schemas.microsoft.com/office/drawing/2014/main" id="{1C809049-3246-4998-A7B4-FDD59E1A25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387" y="4168131"/>
                <a:ext cx="6363118" cy="1061545"/>
              </a:xfrm>
              <a:prstGeom prst="rect">
                <a:avLst/>
              </a:prstGeom>
              <a:blipFill rotWithShape="0">
                <a:blip r:embed="rId6"/>
                <a:stretch>
                  <a:fillRect l="-862" t="-3448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artalom helye 5">
                <a:extLst>
                  <a:ext uri="{FF2B5EF4-FFF2-40B4-BE49-F238E27FC236}">
                    <a16:creationId xmlns="" xmlns:a16="http://schemas.microsoft.com/office/drawing/2014/main" id="{1C809049-3246-4998-A7B4-FDD59E1A25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7386" y="5148224"/>
                <a:ext cx="6976729" cy="106154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Wingdings 3" charset="2"/>
                  <a:buNone/>
                </a:pPr>
                <a:r>
                  <a:rPr lang="hu-HU" dirty="0" smtClean="0"/>
                  <a:t>Ha az </a:t>
                </a:r>
                <a:r>
                  <a:rPr lang="hu-HU" i="1" dirty="0" smtClean="0"/>
                  <a:t>A</a:t>
                </a:r>
                <a:r>
                  <a:rPr lang="hu-HU" dirty="0" smtClean="0"/>
                  <a:t> cég a </a:t>
                </a:r>
                <a:r>
                  <a:rPr lang="hu-HU" i="1" dirty="0" smtClean="0"/>
                  <a:t>provokatív</a:t>
                </a:r>
                <a:r>
                  <a:rPr lang="hu-HU" dirty="0" smtClean="0"/>
                  <a:t> reklámot választja, akkor a </a:t>
                </a:r>
                <a:r>
                  <a:rPr lang="hu-HU" i="1" dirty="0" smtClean="0"/>
                  <a:t>B</a:t>
                </a:r>
                <a:r>
                  <a:rPr lang="hu-HU" dirty="0" smtClean="0"/>
                  <a:t> cég </a:t>
                </a:r>
                <a:r>
                  <a:rPr lang="hu-HU" b="1" dirty="0" smtClean="0"/>
                  <a:t>várható</a:t>
                </a:r>
                <a:r>
                  <a:rPr lang="hu-HU" dirty="0" smtClean="0"/>
                  <a:t> vesztesége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=8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−5</m:t>
                    </m:r>
                  </m:oMath>
                </a14:m>
                <a:endParaRPr lang="hu-HU" dirty="0"/>
              </a:p>
            </p:txBody>
          </p:sp>
        </mc:Choice>
        <mc:Fallback>
          <p:sp>
            <p:nvSpPr>
              <p:cNvPr id="15" name="Tartalom helye 5">
                <a:extLst>
                  <a:ext uri="{FF2B5EF4-FFF2-40B4-BE49-F238E27FC236}">
                    <a16:creationId xmlns="" xmlns:a16="http://schemas.microsoft.com/office/drawing/2014/main" id="{1C809049-3246-4998-A7B4-FDD59E1A25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386" y="5148224"/>
                <a:ext cx="6976729" cy="1061545"/>
              </a:xfrm>
              <a:prstGeom prst="rect">
                <a:avLst/>
              </a:prstGeom>
              <a:blipFill rotWithShape="0">
                <a:blip r:embed="rId7"/>
                <a:stretch>
                  <a:fillRect l="-787" t="-3448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Jobb oldali kapcsos zárójel 15"/>
          <p:cNvSpPr/>
          <p:nvPr/>
        </p:nvSpPr>
        <p:spPr>
          <a:xfrm>
            <a:off x="7483642" y="4168131"/>
            <a:ext cx="360948" cy="204163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Tartalom helye 5">
            <a:extLst>
              <a:ext uri="{FF2B5EF4-FFF2-40B4-BE49-F238E27FC236}">
                <a16:creationId xmlns="" xmlns:a16="http://schemas.microsoft.com/office/drawing/2014/main" id="{1C809049-3246-4998-A7B4-FDD59E1A25EA}"/>
              </a:ext>
            </a:extLst>
          </p:cNvPr>
          <p:cNvSpPr txBox="1">
            <a:spLocks/>
          </p:cNvSpPr>
          <p:nvPr/>
        </p:nvSpPr>
        <p:spPr>
          <a:xfrm>
            <a:off x="8000999" y="4790721"/>
            <a:ext cx="3693695" cy="1419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</a:t>
            </a:r>
            <a:r>
              <a:rPr lang="hu-HU" i="1" dirty="0" smtClean="0"/>
              <a:t>B</a:t>
            </a:r>
            <a:r>
              <a:rPr lang="hu-HU" dirty="0" smtClean="0"/>
              <a:t> cég a kétféle várható veszteség </a:t>
            </a:r>
            <a:r>
              <a:rPr lang="hu-HU" b="1" dirty="0" smtClean="0"/>
              <a:t>maximumainak a minimumát</a:t>
            </a:r>
            <a:r>
              <a:rPr lang="hu-HU" dirty="0" smtClean="0"/>
              <a:t> választja.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7850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grpSp>
        <p:nvGrpSpPr>
          <p:cNvPr id="14" name="Csoportba foglalás 13"/>
          <p:cNvGrpSpPr/>
          <p:nvPr/>
        </p:nvGrpSpPr>
        <p:grpSpPr>
          <a:xfrm>
            <a:off x="4341231" y="2686035"/>
            <a:ext cx="4259179" cy="4171965"/>
            <a:chOff x="3573380" y="1130969"/>
            <a:chExt cx="4259179" cy="4171965"/>
          </a:xfrm>
        </p:grpSpPr>
        <p:cxnSp>
          <p:nvCxnSpPr>
            <p:cNvPr id="10" name="Egyenes összekötő nyíllal 9"/>
            <p:cNvCxnSpPr/>
            <p:nvPr/>
          </p:nvCxnSpPr>
          <p:spPr>
            <a:xfrm>
              <a:off x="3573380" y="3417529"/>
              <a:ext cx="425917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gyenes összekötő nyíllal 17"/>
            <p:cNvCxnSpPr/>
            <p:nvPr/>
          </p:nvCxnSpPr>
          <p:spPr>
            <a:xfrm flipV="1">
              <a:off x="3725780" y="1130969"/>
              <a:ext cx="0" cy="41719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Egyenes összekötő 19"/>
          <p:cNvCxnSpPr/>
          <p:nvPr/>
        </p:nvCxnSpPr>
        <p:spPr>
          <a:xfrm>
            <a:off x="4500442" y="4292582"/>
            <a:ext cx="2548326" cy="6800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gyenes összekötő 22"/>
          <p:cNvCxnSpPr/>
          <p:nvPr/>
        </p:nvCxnSpPr>
        <p:spPr>
          <a:xfrm flipV="1">
            <a:off x="4493630" y="3692307"/>
            <a:ext cx="2555138" cy="279271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églalap 25"/>
              <p:cNvSpPr/>
              <p:nvPr/>
            </p:nvSpPr>
            <p:spPr>
              <a:xfrm>
                <a:off x="3899970" y="6270874"/>
                <a:ext cx="5501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−5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26" name="Téglalap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9970" y="6270874"/>
                <a:ext cx="550151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églalap 26"/>
              <p:cNvSpPr/>
              <p:nvPr/>
            </p:nvSpPr>
            <p:spPr>
              <a:xfrm>
                <a:off x="3982540" y="3507641"/>
                <a:ext cx="3770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27" name="Téglalap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2540" y="3507641"/>
                <a:ext cx="377026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églalap 27"/>
              <p:cNvSpPr/>
              <p:nvPr/>
            </p:nvSpPr>
            <p:spPr>
              <a:xfrm>
                <a:off x="3989351" y="4187653"/>
                <a:ext cx="3770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28" name="Téglalap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9351" y="4187653"/>
                <a:ext cx="377026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Egyenes összekötő 32"/>
          <p:cNvCxnSpPr/>
          <p:nvPr/>
        </p:nvCxnSpPr>
        <p:spPr>
          <a:xfrm flipH="1">
            <a:off x="4493630" y="3692307"/>
            <a:ext cx="2555138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églalap 33"/>
              <p:cNvSpPr/>
              <p:nvPr/>
            </p:nvSpPr>
            <p:spPr>
              <a:xfrm>
                <a:off x="8390021" y="5018874"/>
                <a:ext cx="3798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solidFill>
                            <a:srgbClr val="9D2D0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34" name="Téglalap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0021" y="5018874"/>
                <a:ext cx="379848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églalap 34"/>
          <p:cNvSpPr/>
          <p:nvPr/>
        </p:nvSpPr>
        <p:spPr>
          <a:xfrm>
            <a:off x="4177864" y="2004365"/>
            <a:ext cx="199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i="1" dirty="0" smtClean="0">
                <a:solidFill>
                  <a:srgbClr val="9D2D0F"/>
                </a:solidFill>
              </a:rPr>
              <a:t>B</a:t>
            </a:r>
            <a:r>
              <a:rPr lang="hu-HU" dirty="0" smtClean="0">
                <a:solidFill>
                  <a:srgbClr val="9D2D0F"/>
                </a:solidFill>
              </a:rPr>
              <a:t> </a:t>
            </a:r>
            <a:r>
              <a:rPr lang="hu-HU" dirty="0">
                <a:solidFill>
                  <a:srgbClr val="9D2D0F"/>
                </a:solidFill>
              </a:rPr>
              <a:t>cég </a:t>
            </a:r>
            <a:r>
              <a:rPr lang="hu-HU" b="1" dirty="0">
                <a:solidFill>
                  <a:srgbClr val="9D2D0F"/>
                </a:solidFill>
              </a:rPr>
              <a:t>várható</a:t>
            </a:r>
            <a:r>
              <a:rPr lang="hu-HU" dirty="0">
                <a:solidFill>
                  <a:srgbClr val="9D2D0F"/>
                </a:solidFill>
              </a:rPr>
              <a:t> </a:t>
            </a:r>
            <a:r>
              <a:rPr lang="hu-HU" dirty="0" smtClean="0">
                <a:solidFill>
                  <a:srgbClr val="9D2D0F"/>
                </a:solidFill>
              </a:rPr>
              <a:t>vesztesége</a:t>
            </a:r>
            <a:endParaRPr lang="hu-HU" dirty="0">
              <a:solidFill>
                <a:srgbClr val="9D2D0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artalom helye 5">
                <a:extLst>
                  <a:ext uri="{FF2B5EF4-FFF2-40B4-BE49-F238E27FC236}">
                    <a16:creationId xmlns="" xmlns:a16="http://schemas.microsoft.com/office/drawing/2014/main" id="{1C809049-3246-4998-A7B4-FDD59E1A25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04294" y="2749549"/>
                <a:ext cx="4319749" cy="91093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Wingdings 3" charset="2"/>
                  <a:buNone/>
                </a:pPr>
                <a:r>
                  <a:rPr lang="hu-HU" dirty="0" smtClean="0"/>
                  <a:t>Ha az </a:t>
                </a:r>
                <a:r>
                  <a:rPr lang="hu-HU" i="1" dirty="0" smtClean="0"/>
                  <a:t>A</a:t>
                </a:r>
                <a:r>
                  <a:rPr lang="hu-HU" dirty="0" smtClean="0"/>
                  <a:t> cég a </a:t>
                </a:r>
                <a:r>
                  <a:rPr lang="hu-HU" i="1" dirty="0" smtClean="0"/>
                  <a:t>családbarát</a:t>
                </a:r>
                <a:r>
                  <a:rPr lang="hu-HU" dirty="0" smtClean="0"/>
                  <a:t> reklámot választja, akkor a </a:t>
                </a:r>
                <a:r>
                  <a:rPr lang="hu-HU" i="1" dirty="0" smtClean="0"/>
                  <a:t>B</a:t>
                </a:r>
                <a:r>
                  <a:rPr lang="hu-HU" dirty="0" smtClean="0"/>
                  <a:t> cég </a:t>
                </a:r>
                <a:r>
                  <a:rPr lang="hu-HU" b="1" dirty="0" smtClean="0"/>
                  <a:t>várható</a:t>
                </a:r>
                <a:r>
                  <a:rPr lang="hu-HU" dirty="0" smtClean="0"/>
                  <a:t> vesztesége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+2∙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=2−2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</m:oMath>
                </a14:m>
                <a:endParaRPr lang="hu-HU" dirty="0"/>
              </a:p>
            </p:txBody>
          </p:sp>
        </mc:Choice>
        <mc:Fallback>
          <p:sp>
            <p:nvSpPr>
              <p:cNvPr id="19" name="Tartalom helye 5">
                <a:extLst>
                  <a:ext uri="{FF2B5EF4-FFF2-40B4-BE49-F238E27FC236}">
                    <a16:creationId xmlns="" xmlns:a16="http://schemas.microsoft.com/office/drawing/2014/main" id="{1C809049-3246-4998-A7B4-FDD59E1A25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4294" y="2749549"/>
                <a:ext cx="4319749" cy="910934"/>
              </a:xfrm>
              <a:prstGeom prst="rect">
                <a:avLst/>
              </a:prstGeom>
              <a:blipFill rotWithShape="0">
                <a:blip r:embed="rId8"/>
                <a:stretch>
                  <a:fillRect l="-1128" t="-6711" r="-846" b="-2013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artalom helye 5">
                <a:extLst>
                  <a:ext uri="{FF2B5EF4-FFF2-40B4-BE49-F238E27FC236}">
                    <a16:creationId xmlns="" xmlns:a16="http://schemas.microsoft.com/office/drawing/2014/main" id="{1C809049-3246-4998-A7B4-FDD59E1A25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21138" y="5758490"/>
                <a:ext cx="4247684" cy="74967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10000"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Wingdings 3" charset="2"/>
                  <a:buNone/>
                </a:pPr>
                <a:r>
                  <a:rPr lang="hu-HU" dirty="0" smtClean="0"/>
                  <a:t>Ha az </a:t>
                </a:r>
                <a:r>
                  <a:rPr lang="hu-HU" i="1" dirty="0" smtClean="0"/>
                  <a:t>A</a:t>
                </a:r>
                <a:r>
                  <a:rPr lang="hu-HU" dirty="0" smtClean="0"/>
                  <a:t> cég a </a:t>
                </a:r>
                <a:r>
                  <a:rPr lang="hu-HU" i="1" dirty="0" smtClean="0"/>
                  <a:t>provokatív</a:t>
                </a:r>
                <a:r>
                  <a:rPr lang="hu-HU" dirty="0" smtClean="0"/>
                  <a:t> reklámot választja, akkor a </a:t>
                </a:r>
                <a:r>
                  <a:rPr lang="hu-HU" i="1" dirty="0" smtClean="0"/>
                  <a:t>B</a:t>
                </a:r>
                <a:r>
                  <a:rPr lang="hu-HU" dirty="0" smtClean="0"/>
                  <a:t> cég </a:t>
                </a:r>
                <a:r>
                  <a:rPr lang="hu-HU" b="1" dirty="0" smtClean="0"/>
                  <a:t>várható</a:t>
                </a:r>
                <a:r>
                  <a:rPr lang="hu-HU" dirty="0" smtClean="0"/>
                  <a:t> vesztesége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=8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−5</m:t>
                    </m:r>
                  </m:oMath>
                </a14:m>
                <a:endParaRPr lang="hu-HU" dirty="0"/>
              </a:p>
            </p:txBody>
          </p:sp>
        </mc:Choice>
        <mc:Fallback>
          <p:sp>
            <p:nvSpPr>
              <p:cNvPr id="21" name="Tartalom helye 5">
                <a:extLst>
                  <a:ext uri="{FF2B5EF4-FFF2-40B4-BE49-F238E27FC236}">
                    <a16:creationId xmlns="" xmlns:a16="http://schemas.microsoft.com/office/drawing/2014/main" id="{1C809049-3246-4998-A7B4-FDD59E1A25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1138" y="5758490"/>
                <a:ext cx="4247684" cy="749670"/>
              </a:xfrm>
              <a:prstGeom prst="rect">
                <a:avLst/>
              </a:prstGeom>
              <a:blipFill rotWithShape="0">
                <a:blip r:embed="rId9"/>
                <a:stretch>
                  <a:fillRect l="-574" t="-4878" r="-574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Cím 1">
            <a:extLst>
              <a:ext uri="{FF2B5EF4-FFF2-40B4-BE49-F238E27FC236}">
                <a16:creationId xmlns="" xmlns:a16="http://schemas.microsoft.com/office/drawing/2014/main" id="{D1A9FD44-2580-46D7-BCF6-ED31803F7415}"/>
              </a:ext>
            </a:extLst>
          </p:cNvPr>
          <p:cNvSpPr txBox="1">
            <a:spLocks/>
          </p:cNvSpPr>
          <p:nvPr/>
        </p:nvSpPr>
        <p:spPr>
          <a:xfrm>
            <a:off x="2745325" y="7765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u-HU" smtClean="0"/>
              <a:t>A </a:t>
            </a:r>
            <a:r>
              <a:rPr lang="hu-HU" i="1" smtClean="0"/>
              <a:t>B</a:t>
            </a:r>
            <a:r>
              <a:rPr lang="hu-HU" smtClean="0"/>
              <a:t> cég optimális kevert stratégiájának meghatározása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0008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zálak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EB6529532E12541A66AA8D5596F9D6F" ma:contentTypeVersion="13" ma:contentTypeDescription="Új dokumentum létrehozása." ma:contentTypeScope="" ma:versionID="c23bfd4ab80462c9dfd759921dcf26e6">
  <xsd:schema xmlns:xsd="http://www.w3.org/2001/XMLSchema" xmlns:xs="http://www.w3.org/2001/XMLSchema" xmlns:p="http://schemas.microsoft.com/office/2006/metadata/properties" xmlns:ns3="e497d766-9098-4312-9063-c7203b20471a" xmlns:ns4="6ad025bc-9453-4e28-b64e-60578e9b89e7" targetNamespace="http://schemas.microsoft.com/office/2006/metadata/properties" ma:root="true" ma:fieldsID="01a4622fc9b5fc2aea83d744953b9b87" ns3:_="" ns4:_="">
    <xsd:import namespace="e497d766-9098-4312-9063-c7203b20471a"/>
    <xsd:import namespace="6ad025bc-9453-4e28-b64e-60578e9b89e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97d766-9098-4312-9063-c7203b2047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025bc-9453-4e28-b64e-60578e9b89e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Megosztási tipp kivonat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40523E4-0ABF-43E1-ACD6-DBAB753051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3E4FD83-4004-4AFF-88FB-10679F918E52}">
  <ds:schemaRefs>
    <ds:schemaRef ds:uri="http://schemas.microsoft.com/office/2006/documentManagement/types"/>
    <ds:schemaRef ds:uri="http://purl.org/dc/elements/1.1/"/>
    <ds:schemaRef ds:uri="e497d766-9098-4312-9063-c7203b20471a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infopath/2007/PartnerControls"/>
    <ds:schemaRef ds:uri="6ad025bc-9453-4e28-b64e-60578e9b89e7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E6E7AEE-B652-418A-ADEE-6204A5C0BB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97d766-9098-4312-9063-c7203b20471a"/>
    <ds:schemaRef ds:uri="6ad025bc-9453-4e28-b64e-60578e9b8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6120</TotalTime>
  <Words>810</Words>
  <Application>Microsoft Office PowerPoint</Application>
  <PresentationFormat>Szélesvásznú</PresentationFormat>
  <Paragraphs>141</Paragraphs>
  <Slides>12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12</vt:i4>
      </vt:variant>
    </vt:vector>
  </HeadingPairs>
  <TitlesOfParts>
    <vt:vector size="19" baseType="lpstr">
      <vt:lpstr>Arial</vt:lpstr>
      <vt:lpstr>Calibri</vt:lpstr>
      <vt:lpstr>Cambria Math</vt:lpstr>
      <vt:lpstr>Century Gothic</vt:lpstr>
      <vt:lpstr>Times New Roman</vt:lpstr>
      <vt:lpstr>Wingdings 3</vt:lpstr>
      <vt:lpstr>Szálak</vt:lpstr>
      <vt:lpstr>Játékelmélet</vt:lpstr>
      <vt:lpstr>Az alapfogalmakat megjelenítő példa</vt:lpstr>
      <vt:lpstr>A kifizetési mátrix elemeinek értelmezése</vt:lpstr>
      <vt:lpstr>Az A cég optimális kevert stratégiájának meghatározása</vt:lpstr>
      <vt:lpstr>Az A cég optimális kevert stratégiájának meghatározása</vt:lpstr>
      <vt:lpstr>Az A cég optimális kevert stratégiájának meghatározása</vt:lpstr>
      <vt:lpstr>Az A cég optimális kevert stratégiájának meghatározása</vt:lpstr>
      <vt:lpstr>A B cég optimális kevert stratégiájának meghatározása</vt:lpstr>
      <vt:lpstr>PowerPoint bemutató</vt:lpstr>
      <vt:lpstr>A B cég optimális kevert stratégiájának meghatározása</vt:lpstr>
      <vt:lpstr>A B cég optimális kevert stratégiájának meghatározása</vt:lpstr>
      <vt:lpstr>Összegzés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Sebestyén Lilla Anna</dc:creator>
  <cp:lastModifiedBy>Bánhalmi Árpád</cp:lastModifiedBy>
  <cp:revision>45</cp:revision>
  <dcterms:created xsi:type="dcterms:W3CDTF">2020-05-29T07:53:14Z</dcterms:created>
  <dcterms:modified xsi:type="dcterms:W3CDTF">2020-09-10T14:23:13Z</dcterms:modified>
</cp:coreProperties>
</file>